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502" r:id="rId2"/>
    <p:sldId id="922" r:id="rId3"/>
    <p:sldId id="923" r:id="rId4"/>
    <p:sldId id="918" r:id="rId5"/>
    <p:sldId id="929" r:id="rId6"/>
    <p:sldId id="895" r:id="rId7"/>
    <p:sldId id="930" r:id="rId8"/>
    <p:sldId id="792" r:id="rId9"/>
    <p:sldId id="793" r:id="rId10"/>
    <p:sldId id="924" r:id="rId11"/>
    <p:sldId id="937" r:id="rId12"/>
    <p:sldId id="938" r:id="rId13"/>
    <p:sldId id="939" r:id="rId14"/>
    <p:sldId id="925" r:id="rId15"/>
    <p:sldId id="927" r:id="rId16"/>
    <p:sldId id="926" r:id="rId17"/>
    <p:sldId id="931" r:id="rId18"/>
    <p:sldId id="933" r:id="rId19"/>
    <p:sldId id="934" r:id="rId20"/>
    <p:sldId id="935" r:id="rId21"/>
    <p:sldId id="936" r:id="rId22"/>
    <p:sldId id="932" r:id="rId23"/>
    <p:sldId id="838" r:id="rId24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6F6FC885-977A-4569-A060-D617BC99666A}">
          <p14:sldIdLst>
            <p14:sldId id="502"/>
          </p14:sldIdLst>
        </p14:section>
        <p14:section name="Раздел без заголовка" id="{86712600-8FBC-4455-A355-8EC00E539888}">
          <p14:sldIdLst>
            <p14:sldId id="922"/>
            <p14:sldId id="923"/>
            <p14:sldId id="918"/>
            <p14:sldId id="929"/>
            <p14:sldId id="895"/>
            <p14:sldId id="930"/>
            <p14:sldId id="792"/>
            <p14:sldId id="793"/>
            <p14:sldId id="924"/>
            <p14:sldId id="937"/>
            <p14:sldId id="938"/>
            <p14:sldId id="939"/>
            <p14:sldId id="925"/>
            <p14:sldId id="927"/>
            <p14:sldId id="926"/>
            <p14:sldId id="931"/>
            <p14:sldId id="933"/>
            <p14:sldId id="934"/>
            <p14:sldId id="935"/>
            <p14:sldId id="936"/>
            <p14:sldId id="932"/>
            <p14:sldId id="83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твина Елена Анатольевна" initials="ЛЕА" lastIdx="5" clrIdx="0">
    <p:extLst>
      <p:ext uri="{19B8F6BF-5375-455C-9EA6-DF929625EA0E}">
        <p15:presenceInfo xmlns="" xmlns:p15="http://schemas.microsoft.com/office/powerpoint/2012/main" userId="S-1-5-21-3908838871-2743882400-2888496887-1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FF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5337" autoAdjust="0"/>
  </p:normalViewPr>
  <p:slideViewPr>
    <p:cSldViewPr snapToGrid="0">
      <p:cViewPr varScale="1">
        <p:scale>
          <a:sx n="116" d="100"/>
          <a:sy n="116" d="100"/>
        </p:scale>
        <p:origin x="-26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5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0F2E-85FA-4707-88A5-1F65BBCC4B94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D302F-901B-4567-AF10-C16F0D07B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959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4672-EC8A-4DA8-B4FF-A0F91B7EE49B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0466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F4672-EC8A-4DA8-B4FF-A0F91B7EE49B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63374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67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4672-EC8A-4DA8-B4FF-A0F91B7EE49B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7918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106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2743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5357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3DF4-4179-4A52-A928-01059672419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319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56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012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135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8091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132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682809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255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235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887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181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90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84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21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997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427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562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980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5D38FF-D179-4977-81C9-988E93E9468E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872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55" y="348916"/>
            <a:ext cx="1525241" cy="133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5855" y="558922"/>
            <a:ext cx="9800268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Стратегический план по оказанию хирургической помощи населению Вологодской области </a:t>
            </a:r>
            <a:endParaRPr lang="ru-RU" sz="220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" y="1678951"/>
            <a:ext cx="7986051" cy="44801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172" y="332675"/>
            <a:ext cx="730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Маршрутизация пациентов по профилю «Хирургия» в Вологодской области в </a:t>
            </a:r>
            <a:r>
              <a:rPr lang="ru-RU" sz="2400" b="1" u="sng" dirty="0">
                <a:solidFill>
                  <a:srgbClr val="FF0000"/>
                </a:solidFill>
              </a:rPr>
              <a:t>экстренном порядке </a:t>
            </a:r>
            <a:r>
              <a:rPr lang="ru-RU" sz="2400" b="1" dirty="0">
                <a:solidFill>
                  <a:srgbClr val="FF0000"/>
                </a:solidFill>
              </a:rPr>
              <a:t>(</a:t>
            </a:r>
            <a:r>
              <a:rPr lang="ru-RU" sz="2400" i="1" dirty="0">
                <a:solidFill>
                  <a:srgbClr val="FF0000"/>
                </a:solidFill>
              </a:rPr>
              <a:t>как есть</a:t>
            </a:r>
            <a:r>
              <a:rPr lang="ru-RU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1049" y="2442444"/>
            <a:ext cx="16667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/>
              <a:t>СМП ЦРБ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5508984" y="2488610"/>
            <a:ext cx="82236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997062" y="2303944"/>
            <a:ext cx="355342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Осмотр хирурга или дежурного </a:t>
            </a:r>
            <a:r>
              <a:rPr lang="ru-RU" sz="2400" dirty="0"/>
              <a:t>врача</a:t>
            </a:r>
            <a:r>
              <a:rPr lang="ru-RU" dirty="0"/>
              <a:t> ЦРБ</a:t>
            </a:r>
          </a:p>
        </p:txBody>
      </p:sp>
      <p:sp>
        <p:nvSpPr>
          <p:cNvPr id="8" name="Стрелка вправо 7"/>
          <p:cNvSpPr/>
          <p:nvPr/>
        </p:nvSpPr>
        <p:spPr>
          <a:xfrm rot="3314916">
            <a:off x="3934029" y="3309632"/>
            <a:ext cx="872196" cy="531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7048662">
            <a:off x="7306928" y="3277148"/>
            <a:ext cx="798703" cy="543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06304" y="4351531"/>
            <a:ext cx="342772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Транспортировка в ПДО БУЗ ВО «ВОКБ»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97548" y="1695050"/>
            <a:ext cx="4184811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/>
              <a:t>Жители Вологодской области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436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6983" y="801189"/>
            <a:ext cx="9692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954" y="731519"/>
            <a:ext cx="9230034" cy="57999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547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2743" y="740229"/>
            <a:ext cx="9501051" cy="57302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170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7712" y="757646"/>
            <a:ext cx="9533999" cy="57128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336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67316" y="207506"/>
            <a:ext cx="86409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SWOT </a:t>
            </a:r>
            <a:r>
              <a:rPr lang="ru-RU" sz="32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АНАЛИЗ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2205" y="978506"/>
            <a:ext cx="99695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Сильные стороны (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Strengths)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		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Слабые стороны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(Weaknesses)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81223" y="1388655"/>
            <a:ext cx="590554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Стабильное финансирование за счет средств ОМС.</a:t>
            </a:r>
          </a:p>
          <a:p>
            <a:pPr marL="176213" indent="-176213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Наличие диагностического и лечебного оборудования.</a:t>
            </a:r>
          </a:p>
          <a:p>
            <a:pPr marL="176213" indent="-176213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Удовлетворение потребителей медицинских услуг.</a:t>
            </a:r>
          </a:p>
          <a:p>
            <a:pPr marL="176213" indent="-176213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Выполнение ряда оперативных вмешательств, которые не осуществляются в других лечебных учреждениях.</a:t>
            </a:r>
            <a:endParaRPr lang="en-US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Наличие высококвалифицированных кадров.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6151417" y="1354163"/>
            <a:ext cx="568036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Отсутствие единого информационного пространства.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Дефицит кадров.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Высокий коэффициент совместительства.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Отсутствие преемственности между лечебными учреждениями.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Отсутствие или слабая профессиональная подготовка хирургов ЦРБ,  в следствии чего  повышается объем выполнения медицинской помощи КСГ 1 уровня в ВОКБ.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50981" y="3728320"/>
            <a:ext cx="115085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Возможности (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Opportunities)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		  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Угрозы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(Threats)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9769" y="4140927"/>
            <a:ext cx="51296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Выполнение КСТ 2,3 и выше уровней.</a:t>
            </a:r>
          </a:p>
          <a:p>
            <a:pPr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Развитие ВТМП.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Правильная организация  маршрутизации пациентов.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Улучшение работы отделения за счет обучения кадров.</a:t>
            </a:r>
            <a:endParaRPr lang="ru-RU" sz="13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42182" y="4085509"/>
            <a:ext cx="577272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Несбалансированность объема медицинской помощи и финансового обеспечения.</a:t>
            </a:r>
          </a:p>
          <a:p>
            <a:pPr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Отсутствие гибкости в тарифах системы ОМС.</a:t>
            </a:r>
          </a:p>
          <a:p>
            <a:pPr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Низкий социально-экономический  уровень  населения.</a:t>
            </a:r>
          </a:p>
          <a:p>
            <a:pPr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Значительная территориальная удаленность населенных пунктов в Вологодской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области.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262538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1280" y="23487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Стратегия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вида помощи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 descr="Лого ито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0218" y="3"/>
            <a:ext cx="1455942" cy="14190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0699" y="2176601"/>
            <a:ext cx="89571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 основную принята </a:t>
            </a:r>
            <a:r>
              <a: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гибридная стратегия </a:t>
            </a:r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снижения издержек в сочетании со стратегией фокусировки на современных технологиях</a:t>
            </a:r>
          </a:p>
        </p:txBody>
      </p:sp>
    </p:spTree>
    <p:extLst>
      <p:ext uri="{BB962C8B-B14F-4D97-AF65-F5344CB8AC3E}">
        <p14:creationId xmlns="" xmlns:p14="http://schemas.microsoft.com/office/powerpoint/2010/main" val="1334280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173" y="234396"/>
            <a:ext cx="950225" cy="921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0232" y="134977"/>
            <a:ext cx="685364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Стратегия развития медицинской помощи по профилю «Хирургия»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896" y="1427241"/>
            <a:ext cx="89743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Госпитализация на плановое оперативное лечение только обследованных по месту жительства больных.</a:t>
            </a:r>
          </a:p>
          <a:p>
            <a:pPr marL="342900" indent="-342900">
              <a:buAutoNum type="arabicPeriod"/>
            </a:pPr>
            <a:r>
              <a:rPr lang="ru-RU" dirty="0"/>
              <a:t>Уменьшение сроков пребывания пациента в стационаре.</a:t>
            </a:r>
          </a:p>
          <a:p>
            <a:pPr marL="342900" indent="-342900">
              <a:buAutoNum type="arabicPeriod"/>
            </a:pPr>
            <a:r>
              <a:rPr lang="ru-RU" dirty="0"/>
              <a:t>Сокращение предоперационного койко-дня.</a:t>
            </a:r>
          </a:p>
          <a:p>
            <a:pPr marL="342900" indent="-342900">
              <a:buAutoNum type="arabicPeriod"/>
            </a:pPr>
            <a:r>
              <a:rPr lang="ru-RU" dirty="0"/>
              <a:t>Исключение обследования и консультаций по «желанию» пациента.</a:t>
            </a:r>
          </a:p>
          <a:p>
            <a:pPr marL="342900" indent="-342900">
              <a:buAutoNum type="arabicPeriod"/>
            </a:pPr>
            <a:r>
              <a:rPr lang="ru-RU" dirty="0"/>
              <a:t>Обследование пациентов в рамках установленных стандартов оказания медицинской помощи.</a:t>
            </a:r>
          </a:p>
          <a:p>
            <a:pPr marL="342900" indent="-342900">
              <a:buAutoNum type="arabicPeriod"/>
            </a:pPr>
            <a:r>
              <a:rPr lang="ru-RU" dirty="0"/>
              <a:t>Соблюдение преемственности между лечебными учреждения разного уровня (соблюдение приказа ДЗ ВО о маршрутизации пациентов хирургического профиля для оказания медицинской помощи).</a:t>
            </a:r>
          </a:p>
          <a:p>
            <a:pPr marL="342900" indent="-342900">
              <a:buAutoNum type="arabicPeriod"/>
            </a:pPr>
            <a:r>
              <a:rPr lang="ru-RU" dirty="0"/>
              <a:t>Планирование и соблюдение объемов медицинской помощи.</a:t>
            </a:r>
          </a:p>
          <a:p>
            <a:pPr marL="342900" indent="-342900">
              <a:buAutoNum type="arabicPeriod"/>
            </a:pPr>
            <a:r>
              <a:rPr lang="ru-RU" dirty="0"/>
              <a:t>Обучение врачей-хирургов.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11055" y="842863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Снижение </a:t>
            </a:r>
            <a:r>
              <a:rPr lang="ru-RU" sz="2000" b="1" i="1" dirty="0"/>
              <a:t>издержек</a:t>
            </a:r>
            <a:r>
              <a:rPr lang="ru-RU" b="1" i="1" dirty="0"/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24814" y="4997449"/>
            <a:ext cx="2002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/>
              <a:t>Фокусировка</a:t>
            </a:r>
            <a:r>
              <a:rPr lang="ru-RU" b="1" i="1" dirty="0"/>
              <a:t>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80886" y="5397559"/>
            <a:ext cx="651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Узкая специализация хирургических отделений в медицинских организациях 3 уровня.</a:t>
            </a:r>
          </a:p>
        </p:txBody>
      </p:sp>
    </p:spTree>
    <p:extLst>
      <p:ext uri="{BB962C8B-B14F-4D97-AF65-F5344CB8AC3E}">
        <p14:creationId xmlns="" xmlns:p14="http://schemas.microsoft.com/office/powerpoint/2010/main" val="2045745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173" y="234396"/>
            <a:ext cx="950225" cy="921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2378" y="295108"/>
            <a:ext cx="254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Планирование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1835" y="1489545"/>
            <a:ext cx="87575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Краткосрочное (до 1 года)</a:t>
            </a:r>
          </a:p>
          <a:p>
            <a:r>
              <a:rPr lang="ru-RU" dirty="0"/>
              <a:t>- Продолжить выполнение начатых в 2023 году оперативных   вмешательств: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лапароскопическая</a:t>
            </a:r>
            <a:r>
              <a:rPr lang="ru-RU" dirty="0"/>
              <a:t> </a:t>
            </a:r>
            <a:r>
              <a:rPr lang="ru-RU" dirty="0" err="1"/>
              <a:t>герниопластика</a:t>
            </a:r>
            <a:r>
              <a:rPr lang="ru-RU" dirty="0"/>
              <a:t> при паховых грыжах с решением вопроса о возможном увеличении тарифа,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лапароскопическая</a:t>
            </a:r>
            <a:r>
              <a:rPr lang="ru-RU" dirty="0"/>
              <a:t> </a:t>
            </a:r>
            <a:r>
              <a:rPr lang="ru-RU" dirty="0" err="1"/>
              <a:t>аппендэктомия</a:t>
            </a:r>
            <a:r>
              <a:rPr lang="ru-RU" dirty="0"/>
              <a:t>,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оперативное лечение при больших вентральных грыжах с </a:t>
            </a:r>
            <a:r>
              <a:rPr lang="ru-RU" dirty="0" err="1"/>
              <a:t>ретромускулярной</a:t>
            </a:r>
            <a:r>
              <a:rPr lang="ru-RU" dirty="0"/>
              <a:t> аллопластикой,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эндоскопическая </a:t>
            </a:r>
            <a:r>
              <a:rPr lang="ru-RU" dirty="0" err="1"/>
              <a:t>диссекция</a:t>
            </a:r>
            <a:r>
              <a:rPr lang="ru-RU" dirty="0"/>
              <a:t> слизистой при больших эпителиальных образованиях ободочной кишки с решением вопроса о возможном увеличении тарифа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продольная </a:t>
            </a:r>
            <a:r>
              <a:rPr lang="ru-RU" dirty="0" err="1"/>
              <a:t>панкреатоеюностомия</a:t>
            </a:r>
            <a:r>
              <a:rPr lang="ru-RU" dirty="0"/>
              <a:t> в порядке оказания ВМП.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9019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1382" y="115604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Среднесрочное (1-3 года)</a:t>
            </a:r>
          </a:p>
          <a:p>
            <a:endParaRPr lang="ru-RU" b="1" i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оперативное лечение при ГПОД с помощью </a:t>
            </a:r>
            <a:r>
              <a:rPr lang="ru-RU" dirty="0" err="1"/>
              <a:t>эндовидеохирургических</a:t>
            </a:r>
            <a:r>
              <a:rPr lang="ru-RU" dirty="0"/>
              <a:t> технологий,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хирургия щитовидной железы,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колоректальная</a:t>
            </a:r>
            <a:r>
              <a:rPr lang="ru-RU" dirty="0"/>
              <a:t> хирургия с помощью </a:t>
            </a:r>
            <a:r>
              <a:rPr lang="ru-RU" dirty="0" err="1"/>
              <a:t>эндовидеохирургических</a:t>
            </a:r>
            <a:r>
              <a:rPr lang="ru-RU" dirty="0"/>
              <a:t> технологий,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резекция желудка при язвенной болезни с помощью </a:t>
            </a:r>
            <a:r>
              <a:rPr lang="ru-RU" dirty="0" err="1"/>
              <a:t>эндовидеохирургических</a:t>
            </a:r>
            <a:r>
              <a:rPr lang="ru-RU" dirty="0"/>
              <a:t> технологий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Миниинвазивные</a:t>
            </a:r>
            <a:r>
              <a:rPr lang="ru-RU" dirty="0"/>
              <a:t> хирургические вмешательства под УЗ-навигацией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4865" y="495163"/>
            <a:ext cx="2089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Планирование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173" y="234396"/>
            <a:ext cx="950225" cy="9216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1382" y="455612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Долгосрочное (5 и более лет)</a:t>
            </a:r>
          </a:p>
          <a:p>
            <a:endParaRPr lang="ru-RU" b="1" i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Лапароскопическая</a:t>
            </a:r>
            <a:r>
              <a:rPr lang="ru-RU" dirty="0"/>
              <a:t> </a:t>
            </a:r>
            <a:r>
              <a:rPr lang="ru-RU" dirty="0" err="1"/>
              <a:t>биллиарная</a:t>
            </a:r>
            <a:r>
              <a:rPr lang="ru-RU" dirty="0"/>
              <a:t> хирургия,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Лапароскопическая</a:t>
            </a:r>
            <a:r>
              <a:rPr lang="ru-RU" dirty="0"/>
              <a:t> хирургия поджелудочной железы</a:t>
            </a:r>
          </a:p>
        </p:txBody>
      </p:sp>
    </p:spTree>
    <p:extLst>
      <p:ext uri="{BB962C8B-B14F-4D97-AF65-F5344CB8AC3E}">
        <p14:creationId xmlns="" xmlns:p14="http://schemas.microsoft.com/office/powerpoint/2010/main" val="2038579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5164" y="341275"/>
            <a:ext cx="8950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Организация маршрутизации пациентов по профилю «хирургия» в Вологодской </a:t>
            </a:r>
            <a:r>
              <a:rPr lang="ru-RU" sz="2000" b="1" dirty="0" smtClean="0">
                <a:solidFill>
                  <a:srgbClr val="FF0000"/>
                </a:solidFill>
              </a:rPr>
              <a:t>области</a:t>
            </a:r>
            <a:r>
              <a:rPr lang="ru-RU" sz="2000" b="1" dirty="0" smtClean="0">
                <a:solidFill>
                  <a:srgbClr val="FF0000"/>
                </a:solidFill>
              </a:rPr>
              <a:t>, обеспеченность кадрами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173" y="234396"/>
            <a:ext cx="950225" cy="921644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8793841"/>
              </p:ext>
            </p:extLst>
          </p:nvPr>
        </p:nvGraphicFramePr>
        <p:xfrm>
          <a:off x="905165" y="1462361"/>
          <a:ext cx="9963008" cy="477981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00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38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89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02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Территория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</a:t>
                      </a:r>
                      <a:r>
                        <a:rPr lang="ru-RU" dirty="0"/>
                        <a:t>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  <a:r>
                        <a:rPr lang="ru-RU" dirty="0"/>
                        <a:t>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III</a:t>
                      </a:r>
                      <a:r>
                        <a:rPr lang="ru-RU" baseline="0" dirty="0"/>
                        <a:t> уровень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524">
                <a:tc>
                  <a:txBody>
                    <a:bodyPr/>
                    <a:lstStyle/>
                    <a:p>
                      <a:r>
                        <a:rPr lang="ru-RU" sz="1400" dirty="0"/>
                        <a:t>Г. </a:t>
                      </a:r>
                      <a:r>
                        <a:rPr lang="ru-RU" sz="1400" dirty="0" smtClean="0"/>
                        <a:t>Вологда (22 хирурга) </a:t>
                      </a:r>
                      <a:r>
                        <a:rPr lang="ru-RU" sz="1400" dirty="0"/>
                        <a:t>и</a:t>
                      </a:r>
                      <a:r>
                        <a:rPr lang="ru-RU" sz="1400" baseline="0" dirty="0"/>
                        <a:t> Вологодский </a:t>
                      </a:r>
                      <a:r>
                        <a:rPr lang="ru-RU" sz="1400" baseline="0" dirty="0" smtClean="0"/>
                        <a:t>р-н (1 хирург)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--------------------------------------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БУЗ ВО «ВГБ №2»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БУЗ ВО «ВОКБ</a:t>
                      </a:r>
                    </a:p>
                    <a:p>
                      <a:pPr algn="ctr"/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БУЗ ВО «ВГБ №1»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8524">
                <a:tc>
                  <a:txBody>
                    <a:bodyPr/>
                    <a:lstStyle/>
                    <a:p>
                      <a:r>
                        <a:rPr lang="ru-RU" sz="1400" dirty="0"/>
                        <a:t>Г. </a:t>
                      </a:r>
                      <a:r>
                        <a:rPr lang="ru-RU" sz="1400" dirty="0" smtClean="0"/>
                        <a:t>Череповец (20 хирургов) </a:t>
                      </a:r>
                      <a:r>
                        <a:rPr lang="ru-RU" sz="1400" dirty="0"/>
                        <a:t>и Череповецкий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smtClean="0"/>
                        <a:t>р-н (1 хирург)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---------------------------------------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БУЗ ВО «ЧГБ»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БУЗ</a:t>
                      </a:r>
                      <a:r>
                        <a:rPr lang="ru-RU" sz="1400" b="1" i="1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ВО «ВОКБ №2»</a:t>
                      </a:r>
                    </a:p>
                    <a:p>
                      <a:pPr algn="ctr"/>
                      <a:r>
                        <a:rPr lang="ru-RU" sz="1400" b="1" i="1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БУЗ ВО «МСЧ Северсталь»</a:t>
                      </a:r>
                      <a:endParaRPr lang="ru-RU" sz="14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4454">
                <a:tc>
                  <a:txBody>
                    <a:bodyPr/>
                    <a:lstStyle/>
                    <a:p>
                      <a:r>
                        <a:rPr lang="ru-RU" sz="1400" dirty="0"/>
                        <a:t>Бабаевский </a:t>
                      </a:r>
                      <a:r>
                        <a:rPr lang="ru-RU" sz="1400" dirty="0" smtClean="0"/>
                        <a:t>р-н (2хирурга )</a:t>
                      </a:r>
                      <a:endParaRPr lang="ru-RU" sz="1400" dirty="0"/>
                    </a:p>
                    <a:p>
                      <a:endParaRPr lang="ru-RU" sz="1400" dirty="0"/>
                    </a:p>
                    <a:p>
                      <a:r>
                        <a:rPr lang="ru-RU" sz="1400" dirty="0"/>
                        <a:t>Белозерский </a:t>
                      </a:r>
                      <a:r>
                        <a:rPr lang="ru-RU" sz="1400" dirty="0" smtClean="0"/>
                        <a:t>р-н (1 хирург)</a:t>
                      </a:r>
                      <a:endParaRPr lang="ru-RU" sz="1400" dirty="0"/>
                    </a:p>
                    <a:p>
                      <a:r>
                        <a:rPr lang="ru-RU" sz="1400" dirty="0" err="1"/>
                        <a:t>Кадуйский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smtClean="0"/>
                        <a:t>р-н (1 хирург)</a:t>
                      </a:r>
                      <a:endParaRPr lang="ru-RU" sz="1400" baseline="0" dirty="0"/>
                    </a:p>
                    <a:p>
                      <a:endParaRPr lang="ru-RU" sz="1400" baseline="0" dirty="0"/>
                    </a:p>
                    <a:p>
                      <a:r>
                        <a:rPr lang="ru-RU" sz="1400" baseline="0" dirty="0" err="1" smtClean="0"/>
                        <a:t>Устюженский</a:t>
                      </a:r>
                      <a:r>
                        <a:rPr lang="ru-RU" sz="1400" baseline="0" dirty="0" smtClean="0"/>
                        <a:t> р-н</a:t>
                      </a:r>
                    </a:p>
                    <a:p>
                      <a:r>
                        <a:rPr lang="ru-RU" sz="1400" baseline="0" dirty="0" smtClean="0"/>
                        <a:t>(2 хирурга)</a:t>
                      </a:r>
                      <a:endParaRPr lang="ru-RU" sz="1400" baseline="0" dirty="0"/>
                    </a:p>
                    <a:p>
                      <a:endParaRPr lang="ru-RU" sz="1400" baseline="0" dirty="0" smtClean="0"/>
                    </a:p>
                    <a:p>
                      <a:r>
                        <a:rPr lang="ru-RU" sz="1400" baseline="0" dirty="0" smtClean="0"/>
                        <a:t>Чагодощенский </a:t>
                      </a:r>
                      <a:r>
                        <a:rPr lang="ru-RU" sz="1400" baseline="0" dirty="0"/>
                        <a:t>р-н</a:t>
                      </a:r>
                    </a:p>
                    <a:p>
                      <a:r>
                        <a:rPr lang="ru-RU" sz="1400" baseline="0" dirty="0" smtClean="0"/>
                        <a:t>( 3 хирурга)</a:t>
                      </a:r>
                      <a:endParaRPr lang="ru-RU" sz="1400" baseline="0" dirty="0"/>
                    </a:p>
                    <a:p>
                      <a:r>
                        <a:rPr lang="ru-RU" sz="1400" baseline="0" dirty="0"/>
                        <a:t>Шекснинский </a:t>
                      </a:r>
                      <a:r>
                        <a:rPr lang="ru-RU" sz="1400" baseline="0" dirty="0" smtClean="0"/>
                        <a:t>р-н</a:t>
                      </a:r>
                    </a:p>
                    <a:p>
                      <a:r>
                        <a:rPr lang="ru-RU" sz="1400" baseline="0" dirty="0" smtClean="0"/>
                        <a:t>(2 хирурга)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БУЗ ВО «Бабаевская ЦРБ»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400" dirty="0"/>
                        <a:t>БУЗ ВО «Белозерская ЦРБ»</a:t>
                      </a:r>
                    </a:p>
                    <a:p>
                      <a:r>
                        <a:rPr lang="ru-RU" sz="1400" dirty="0"/>
                        <a:t>БУЗ ВО «</a:t>
                      </a:r>
                      <a:r>
                        <a:rPr lang="ru-RU" sz="1400" dirty="0" err="1"/>
                        <a:t>Кадуйская</a:t>
                      </a:r>
                      <a:r>
                        <a:rPr lang="ru-RU" sz="1400" dirty="0"/>
                        <a:t> ЦРБ»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400" dirty="0"/>
                        <a:t>--------------------------------------</a:t>
                      </a:r>
                    </a:p>
                    <a:p>
                      <a:endParaRPr lang="ru-RU" sz="1400" dirty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БУЗ </a:t>
                      </a:r>
                      <a:r>
                        <a:rPr lang="ru-RU" sz="1400" dirty="0"/>
                        <a:t>ВО «</a:t>
                      </a:r>
                      <a:r>
                        <a:rPr lang="ru-RU" sz="1400" dirty="0" err="1"/>
                        <a:t>Чагодощенская</a:t>
                      </a:r>
                      <a:r>
                        <a:rPr lang="ru-RU" sz="1400" dirty="0"/>
                        <a:t> ЦРБ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400" dirty="0"/>
                        <a:t>БУЗ ВО «Шекснинская</a:t>
                      </a:r>
                      <a:r>
                        <a:rPr lang="ru-RU" sz="1400" baseline="0" dirty="0"/>
                        <a:t> ЦРБ»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----------------------------------</a:t>
                      </a:r>
                      <a:endParaRPr lang="ru-RU" sz="1400" dirty="0"/>
                    </a:p>
                    <a:p>
                      <a:endParaRPr lang="ru-RU" sz="1400" dirty="0"/>
                    </a:p>
                    <a:p>
                      <a:r>
                        <a:rPr lang="ru-RU" sz="1400" dirty="0" smtClean="0"/>
                        <a:t>----------------------------------</a:t>
                      </a:r>
                      <a:endParaRPr lang="ru-RU" sz="1400" dirty="0"/>
                    </a:p>
                    <a:p>
                      <a:r>
                        <a:rPr lang="ru-RU" sz="1400" dirty="0" smtClean="0"/>
                        <a:t>-----------------------------------</a:t>
                      </a:r>
                      <a:endParaRPr lang="ru-RU" sz="1400" dirty="0"/>
                    </a:p>
                    <a:p>
                      <a:endParaRPr lang="ru-RU" sz="1400" dirty="0"/>
                    </a:p>
                    <a:p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БУЗ ВО «</a:t>
                      </a:r>
                      <a:r>
                        <a:rPr lang="ru-RU" sz="1400" b="1" i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Устюженская</a:t>
                      </a:r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ЦРБ»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-----------------------------------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400" dirty="0" smtClean="0"/>
                        <a:t>-----------------------------------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БУЗ</a:t>
                      </a:r>
                      <a:r>
                        <a:rPr lang="ru-RU" sz="1400" b="1" i="1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ВО «ВОКБ №2»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6459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73" r="12223" b="8427"/>
          <a:stretch>
            <a:fillRect/>
          </a:stretch>
        </p:blipFill>
        <p:spPr bwMode="auto">
          <a:xfrm>
            <a:off x="10903974" y="123951"/>
            <a:ext cx="1160207" cy="128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AutoShape 5" descr="file:///C:/Users/SOKOLO~1/AppData/Local/Temp/j_sASVEPlz4.jpg"/>
          <p:cNvSpPr>
            <a:spLocks noChangeAspect="1" noChangeArrowheads="1"/>
          </p:cNvSpPr>
          <p:nvPr/>
        </p:nvSpPr>
        <p:spPr bwMode="auto">
          <a:xfrm>
            <a:off x="142920" y="-2829609"/>
            <a:ext cx="3640100" cy="6475178"/>
          </a:xfrm>
          <a:prstGeom prst="rect">
            <a:avLst/>
          </a:prstGeom>
          <a:noFill/>
        </p:spPr>
        <p:txBody>
          <a:bodyPr vert="horz" wrap="square" lIns="84002" tIns="42001" rIns="84002" bIns="42001" numCol="1" anchor="t" anchorCtr="0" compatLnSpc="1">
            <a:prstTxWarp prst="textNoShape">
              <a:avLst/>
            </a:prstTxWarp>
          </a:bodyPr>
          <a:lstStyle/>
          <a:p>
            <a:endParaRPr lang="ru-RU" sz="1654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2543" y="373340"/>
            <a:ext cx="7066416" cy="12364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Стратегия развития медицинской помощи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по профилю Хирургия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983796" y="1609776"/>
            <a:ext cx="4959803" cy="1638481"/>
          </a:xfrm>
        </p:spPr>
        <p:txBody>
          <a:bodyPr bIns="36000" anchor="t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Обеспечение маршрутизации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пациентов хирургического профиля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в БУЗ ВО ВОКБ из медицинских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учреждений 1, 2 уровня.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6628" y="1609776"/>
            <a:ext cx="4514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Повышение профессионального уровня медицинских кадров в хирургическом отделении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9473" y="3940823"/>
            <a:ext cx="385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Выполнение КСГ 2, 3 и выше уровней, выполнение ВМП.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6656" y="5341275"/>
            <a:ext cx="5403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Реализация плана – стабильная работа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хирургического отделения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036742" y="3100039"/>
            <a:ext cx="670726" cy="747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020111" y="3100039"/>
            <a:ext cx="646771" cy="747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341257" y="4718721"/>
            <a:ext cx="914754" cy="598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975868" y="1952386"/>
            <a:ext cx="448361" cy="349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0126984"/>
              </p:ext>
            </p:extLst>
          </p:nvPr>
        </p:nvGraphicFramePr>
        <p:xfrm>
          <a:off x="905066" y="719666"/>
          <a:ext cx="9937104" cy="4516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454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0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31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782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Территория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</a:t>
                      </a:r>
                      <a:r>
                        <a:rPr lang="ru-RU" dirty="0"/>
                        <a:t>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  <a:r>
                        <a:rPr lang="ru-RU" dirty="0"/>
                        <a:t>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III</a:t>
                      </a:r>
                      <a:r>
                        <a:rPr lang="ru-RU" baseline="0" dirty="0"/>
                        <a:t> уровень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Бабушкинский </a:t>
                      </a:r>
                      <a:r>
                        <a:rPr lang="ru-RU" sz="1200" dirty="0" smtClean="0"/>
                        <a:t>р-н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(1хирург)</a:t>
                      </a:r>
                      <a:endParaRPr lang="ru-RU" sz="1200" dirty="0"/>
                    </a:p>
                    <a:p>
                      <a:r>
                        <a:rPr lang="ru-RU" sz="1200" dirty="0"/>
                        <a:t>Никольский </a:t>
                      </a:r>
                      <a:r>
                        <a:rPr lang="ru-RU" sz="1200" dirty="0" smtClean="0"/>
                        <a:t>р-н (1 хирург)</a:t>
                      </a:r>
                      <a:endParaRPr lang="ru-RU" sz="1200" dirty="0"/>
                    </a:p>
                    <a:p>
                      <a:r>
                        <a:rPr lang="ru-RU" sz="1200" dirty="0"/>
                        <a:t>Нюксенский </a:t>
                      </a:r>
                      <a:r>
                        <a:rPr lang="ru-RU" sz="1200" dirty="0" smtClean="0"/>
                        <a:t>р-н (2 хирурга)</a:t>
                      </a:r>
                      <a:endParaRPr lang="ru-RU" sz="1200" dirty="0"/>
                    </a:p>
                    <a:p>
                      <a:r>
                        <a:rPr lang="ru-RU" sz="1200" dirty="0"/>
                        <a:t>Тарногский </a:t>
                      </a:r>
                      <a:r>
                        <a:rPr lang="ru-RU" sz="1200" dirty="0" smtClean="0"/>
                        <a:t>р-н (2 хирурга)</a:t>
                      </a:r>
                      <a:endParaRPr lang="ru-RU" sz="1200" dirty="0"/>
                    </a:p>
                    <a:p>
                      <a:r>
                        <a:rPr lang="ru-RU" sz="1200" dirty="0"/>
                        <a:t>Тотемский </a:t>
                      </a:r>
                      <a:r>
                        <a:rPr lang="ru-RU" sz="1200" dirty="0" smtClean="0"/>
                        <a:t>р-н (2 хирурга)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«Бабушкинская ЦРБ»</a:t>
                      </a:r>
                    </a:p>
                    <a:p>
                      <a:r>
                        <a:rPr lang="ru-RU" sz="1200" dirty="0"/>
                        <a:t>БУЗ ВО «Никольская ЦРБ»</a:t>
                      </a:r>
                    </a:p>
                    <a:p>
                      <a:r>
                        <a:rPr lang="ru-RU" sz="1200" dirty="0"/>
                        <a:t>БУЗ</a:t>
                      </a:r>
                      <a:r>
                        <a:rPr lang="ru-RU" sz="1200" baseline="0" dirty="0"/>
                        <a:t> ВО «</a:t>
                      </a:r>
                      <a:r>
                        <a:rPr lang="ru-RU" sz="1200" baseline="0" dirty="0" err="1"/>
                        <a:t>Нюксенская</a:t>
                      </a:r>
                      <a:r>
                        <a:rPr lang="ru-RU" sz="1200" baseline="0" dirty="0"/>
                        <a:t> ЦРБ»</a:t>
                      </a:r>
                    </a:p>
                    <a:p>
                      <a:r>
                        <a:rPr lang="ru-RU" sz="1200" dirty="0"/>
                        <a:t>БУЗ</a:t>
                      </a:r>
                      <a:r>
                        <a:rPr lang="ru-RU" sz="1200" baseline="0" dirty="0"/>
                        <a:t> ВО «</a:t>
                      </a:r>
                      <a:r>
                        <a:rPr lang="ru-RU" sz="1200" baseline="0" dirty="0" err="1"/>
                        <a:t>Тарногская</a:t>
                      </a:r>
                      <a:r>
                        <a:rPr lang="ru-RU" sz="1200" baseline="0" dirty="0"/>
                        <a:t> ЦРБ</a:t>
                      </a:r>
                      <a:r>
                        <a:rPr lang="ru-RU" sz="1200" baseline="0" dirty="0" smtClean="0"/>
                        <a:t>»</a:t>
                      </a:r>
                    </a:p>
                    <a:p>
                      <a:r>
                        <a:rPr lang="ru-RU" sz="1200" baseline="0" dirty="0" smtClean="0"/>
                        <a:t>--------------------------------------</a:t>
                      </a:r>
                      <a:endParaRPr lang="ru-RU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БУЗ ВО «</a:t>
                      </a:r>
                      <a:r>
                        <a:rPr lang="ru-RU" sz="1400" b="1" i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Тотемская</a:t>
                      </a:r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ЦРБ»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БУЗ ВО «ВОКБ»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Вожегодский </a:t>
                      </a:r>
                      <a:r>
                        <a:rPr lang="ru-RU" sz="1200" dirty="0" smtClean="0"/>
                        <a:t>р-н (1 хирург)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Харовский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р-н (3 хирурга)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БУЗ ВО «</a:t>
                      </a:r>
                      <a:r>
                        <a:rPr lang="ru-RU" sz="1400" dirty="0" err="1"/>
                        <a:t>Вожегодкая</a:t>
                      </a:r>
                      <a:r>
                        <a:rPr lang="ru-RU" sz="1400" dirty="0"/>
                        <a:t> ЦРБ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r>
                        <a:rPr lang="ru-RU" sz="1400" dirty="0" smtClean="0"/>
                        <a:t>_________________________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БУЗ ВО «</a:t>
                      </a:r>
                      <a:r>
                        <a:rPr lang="ru-RU" sz="1400" b="1" i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Харовская</a:t>
                      </a:r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ЦРБ»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БУЗ ВО «ВОКБ»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4562">
                <a:tc>
                  <a:txBody>
                    <a:bodyPr/>
                    <a:lstStyle/>
                    <a:p>
                      <a:r>
                        <a:rPr lang="ru-RU" sz="1200" dirty="0"/>
                        <a:t>Сямженский </a:t>
                      </a:r>
                      <a:r>
                        <a:rPr lang="ru-RU" sz="1200" dirty="0" smtClean="0"/>
                        <a:t>р-н (1 хирург)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Сокольский </a:t>
                      </a:r>
                      <a:r>
                        <a:rPr lang="ru-RU" sz="1200" dirty="0" smtClean="0"/>
                        <a:t>р-н</a:t>
                      </a:r>
                      <a:r>
                        <a:rPr lang="ru-RU" sz="1200" baseline="0" dirty="0" smtClean="0"/>
                        <a:t> (6 хирургов)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Усть-Кубинский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р-н</a:t>
                      </a:r>
                      <a:r>
                        <a:rPr lang="ru-RU" sz="1200" dirty="0" smtClean="0"/>
                        <a:t>(2 хирурга)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</a:t>
                      </a:r>
                      <a:r>
                        <a:rPr lang="ru-RU" sz="1200" dirty="0" err="1"/>
                        <a:t>Сямженская</a:t>
                      </a:r>
                      <a:r>
                        <a:rPr lang="ru-RU" sz="1200" dirty="0"/>
                        <a:t> ЦРБ</a:t>
                      </a:r>
                      <a:r>
                        <a:rPr lang="ru-RU" sz="1200" dirty="0" smtClean="0"/>
                        <a:t>»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---------------------------------------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БУЗ </a:t>
                      </a:r>
                      <a:r>
                        <a:rPr lang="ru-RU" sz="1200" dirty="0"/>
                        <a:t>ВО «У.-Кубинская</a:t>
                      </a:r>
                      <a:r>
                        <a:rPr lang="ru-RU" sz="1200" baseline="0" dirty="0"/>
                        <a:t> ЦРБ»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sz="14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БУЗ</a:t>
                      </a:r>
                      <a:r>
                        <a:rPr lang="ru-RU" sz="1400" b="1" i="1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ВО «</a:t>
                      </a:r>
                      <a:r>
                        <a:rPr lang="ru-RU" sz="1400" b="1" i="1" baseline="0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Сокольская</a:t>
                      </a:r>
                      <a:r>
                        <a:rPr lang="ru-RU" sz="1400" b="1" i="1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ЦРБ»</a:t>
                      </a:r>
                      <a:endParaRPr lang="ru-RU" sz="14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БУЗ ВО «ВОКБ»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/>
                        <a:t>Кичменгско-Городецкий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smtClean="0"/>
                        <a:t>р-н </a:t>
                      </a:r>
                    </a:p>
                    <a:p>
                      <a:r>
                        <a:rPr lang="ru-RU" sz="1200" dirty="0" smtClean="0"/>
                        <a:t>(2 хирурга)</a:t>
                      </a:r>
                      <a:endParaRPr lang="ru-RU" sz="1200" dirty="0"/>
                    </a:p>
                    <a:p>
                      <a:r>
                        <a:rPr lang="ru-RU" sz="1200" dirty="0"/>
                        <a:t>Великоустюгский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р-н</a:t>
                      </a:r>
                      <a:endParaRPr lang="ru-RU" sz="1200" baseline="0" dirty="0"/>
                    </a:p>
                    <a:p>
                      <a:r>
                        <a:rPr lang="ru-RU" sz="1200" dirty="0" smtClean="0"/>
                        <a:t>(5 хирургов)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БУЗ ВО «К-городецкая ЦРБ»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--------------------------------------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БУЗ ВО «В. </a:t>
                      </a:r>
                      <a:r>
                        <a:rPr lang="ru-RU" sz="1400" b="1" i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Устюгская</a:t>
                      </a:r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ЦРБ»</a:t>
                      </a:r>
                    </a:p>
                    <a:p>
                      <a:endParaRPr lang="ru-RU" sz="14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БУЗ ВО «ВОКБ»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Грязовецкий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р-н (4 хирурга)</a:t>
                      </a:r>
                      <a:endParaRPr lang="ru-RU" sz="1200" baseline="0" dirty="0"/>
                    </a:p>
                    <a:p>
                      <a:r>
                        <a:rPr lang="ru-RU" sz="1200" baseline="0" dirty="0"/>
                        <a:t>Междуреченский </a:t>
                      </a:r>
                      <a:r>
                        <a:rPr lang="ru-RU" sz="1200" baseline="0" dirty="0" smtClean="0"/>
                        <a:t>р-н (1 хирург)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</a:rPr>
                        <a:t>БУЗ ВО «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</a:rPr>
                        <a:t>Грязовецкая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</a:rPr>
                        <a:t> ЦРБ»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БУЗ ВО «ВОКБ»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44882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6748715"/>
              </p:ext>
            </p:extLst>
          </p:nvPr>
        </p:nvGraphicFramePr>
        <p:xfrm>
          <a:off x="836022" y="719666"/>
          <a:ext cx="9858104" cy="19253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64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45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45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45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Территория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 </a:t>
                      </a:r>
                      <a:r>
                        <a:rPr lang="ru-RU" sz="1400" dirty="0"/>
                        <a:t>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II</a:t>
                      </a:r>
                      <a:r>
                        <a:rPr lang="ru-RU" sz="1400" dirty="0"/>
                        <a:t>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III</a:t>
                      </a:r>
                      <a:r>
                        <a:rPr lang="ru-RU" sz="1400" dirty="0"/>
                        <a:t>уровень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Вашкинский </a:t>
                      </a:r>
                      <a:r>
                        <a:rPr lang="ru-RU" sz="1200" dirty="0" smtClean="0"/>
                        <a:t>р-н (1 хирург)</a:t>
                      </a:r>
                      <a:endParaRPr lang="ru-RU" sz="1200" dirty="0"/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Верховажский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р-н (1 хирург)</a:t>
                      </a:r>
                      <a:endParaRPr lang="ru-RU" sz="1200" baseline="0" dirty="0"/>
                    </a:p>
                    <a:p>
                      <a:endParaRPr lang="ru-RU" sz="1200" baseline="0" dirty="0"/>
                    </a:p>
                    <a:p>
                      <a:r>
                        <a:rPr lang="ru-RU" sz="1200" baseline="0" dirty="0"/>
                        <a:t>Вытегорский </a:t>
                      </a:r>
                      <a:r>
                        <a:rPr lang="ru-RU" sz="1200" baseline="0" dirty="0" smtClean="0"/>
                        <a:t>р-н (1 хирург)</a:t>
                      </a:r>
                      <a:endParaRPr lang="ru-RU" sz="1200" baseline="0" dirty="0"/>
                    </a:p>
                    <a:p>
                      <a:endParaRPr lang="ru-RU" sz="1200" baseline="0" dirty="0"/>
                    </a:p>
                    <a:p>
                      <a:r>
                        <a:rPr lang="ru-RU" sz="1200" baseline="0" dirty="0" err="1"/>
                        <a:t>Кириловский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р-н (2 хирурга)</a:t>
                      </a:r>
                      <a:endParaRPr lang="ru-RU" sz="1200" baseline="0" dirty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</a:t>
                      </a:r>
                      <a:r>
                        <a:rPr lang="ru-RU" sz="1200" dirty="0" err="1"/>
                        <a:t>Вашкинская</a:t>
                      </a:r>
                      <a:r>
                        <a:rPr lang="ru-RU" sz="1200" dirty="0"/>
                        <a:t> ЦРБ</a:t>
                      </a:r>
                      <a:r>
                        <a:rPr lang="ru-RU" sz="1200" dirty="0" smtClean="0"/>
                        <a:t>»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БУЗ ВО «Верховажская ЦРБ</a:t>
                      </a:r>
                      <a:r>
                        <a:rPr lang="ru-RU" sz="1200" dirty="0" smtClean="0"/>
                        <a:t>»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БУЗ ВО «</a:t>
                      </a:r>
                      <a:r>
                        <a:rPr lang="ru-RU" sz="1200" dirty="0" err="1"/>
                        <a:t>Вытегорская</a:t>
                      </a:r>
                      <a:r>
                        <a:rPr lang="ru-RU" sz="1200" dirty="0"/>
                        <a:t> ЦРБ</a:t>
                      </a:r>
                      <a:r>
                        <a:rPr lang="ru-RU" sz="1200" dirty="0" smtClean="0"/>
                        <a:t>»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БУЗ ВО «Кирилловская ЦРБ»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--------------------------------------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 smtClean="0"/>
                        <a:t>--------------------------------------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 smtClean="0"/>
                        <a:t>--------------------------------------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--------------------------------------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БУЗ ВО «ВОКБ»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6022" y="2995748"/>
            <a:ext cx="808155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Информирование ДЗ ВО о несоблюдении приказа №714, что </a:t>
            </a:r>
            <a:r>
              <a:rPr lang="ru-RU" sz="1400" u="sng" dirty="0"/>
              <a:t>возможно</a:t>
            </a:r>
            <a:r>
              <a:rPr lang="ru-RU" sz="1400" dirty="0"/>
              <a:t> позволит усилить контроль ответственных лиц за выполнением приказа. Следствие – перераспределение потока пациентов на 3 уровень.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Создание и соблюдение преемственности между МО Вологодской области.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 Информирование МО о необходимости оперативного лечения больным с диагнозом: Хронический калькулезный панкреатит, что увеличит количество проводимых операций в рамках ВМП.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Оказание экстренной хирургической помощи «как раньше» - ежедневно только пациентам с областной и иногородней пропиской, проживающих в г. Вологда</a:t>
            </a:r>
            <a:r>
              <a:rPr lang="ru-RU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u="sng" dirty="0" smtClean="0"/>
              <a:t>Возможно???? </a:t>
            </a:r>
            <a:r>
              <a:rPr lang="ru-RU" sz="1400" b="1" i="1" u="sng" dirty="0" smtClean="0"/>
              <a:t> </a:t>
            </a:r>
            <a:r>
              <a:rPr lang="ru-RU" sz="1400" dirty="0" smtClean="0"/>
              <a:t>На уровне ДЗ ВО рассмотрение вопроса о создании межрайонных центров на базе МО 2 уровня с сохранением дневных стационаров в МО 1 уровня. Как следствие – распределение объемов и финансирования между МО 2,3 уровня и повышение качества оказания медицинской помощи пациентам.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9565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173" y="234396"/>
            <a:ext cx="950225" cy="921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4083" y="234396"/>
            <a:ext cx="8993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План мероприятий для </a:t>
            </a:r>
            <a:r>
              <a:rPr lang="ru-RU" sz="2000" b="1" smtClean="0">
                <a:solidFill>
                  <a:srgbClr val="FF0000"/>
                </a:solidFill>
              </a:rPr>
              <a:t>достижения целей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34506"/>
            <a:ext cx="102469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Привлечение кадров</a:t>
            </a:r>
            <a:r>
              <a:rPr lang="ru-RU" dirty="0" smtClean="0"/>
              <a:t>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Заработная плата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повышение квалификации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Наличие достаточного объема работы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Социальная поддержка</a:t>
            </a:r>
          </a:p>
          <a:p>
            <a:pPr marL="342900" indent="-342900"/>
            <a:r>
              <a:rPr lang="ru-RU" dirty="0" smtClean="0"/>
              <a:t>2.   Усиление </a:t>
            </a:r>
            <a:r>
              <a:rPr lang="ru-RU" dirty="0"/>
              <a:t>контроля за соблюдением маршрутизации плановых и экстренных пациентов в МО 3 уровня из МО 1,2 уровней.</a:t>
            </a:r>
          </a:p>
          <a:p>
            <a:pPr marL="342900" indent="-342900"/>
            <a:r>
              <a:rPr lang="ru-RU" dirty="0" smtClean="0"/>
              <a:t>3.   Возможная </a:t>
            </a:r>
            <a:r>
              <a:rPr lang="ru-RU" dirty="0"/>
              <a:t>оптимизация тарифов на оказание медицинской помощи по профилю «хирургия»</a:t>
            </a:r>
          </a:p>
          <a:p>
            <a:pPr marL="342900" indent="-342900"/>
            <a:r>
              <a:rPr lang="ru-RU" dirty="0" smtClean="0"/>
              <a:t>4.   Организация </a:t>
            </a:r>
            <a:r>
              <a:rPr lang="ru-RU" dirty="0"/>
              <a:t>обучения  хирургов ЦРБ на базе БУЗ ВО «ВОКБ»</a:t>
            </a:r>
          </a:p>
          <a:p>
            <a:pPr marL="342900" indent="-342900"/>
            <a:r>
              <a:rPr lang="ru-RU" dirty="0" smtClean="0"/>
              <a:t>5.   Проведение </a:t>
            </a:r>
            <a:r>
              <a:rPr lang="ru-RU" dirty="0"/>
              <a:t>«мастер-класса» по оперативным вмешательствам на базе БУЗ ВО «ВОКБ» </a:t>
            </a:r>
          </a:p>
          <a:p>
            <a:pPr marL="342900" indent="-342900"/>
            <a:r>
              <a:rPr lang="ru-RU" dirty="0" smtClean="0"/>
              <a:t>6.   Организация </a:t>
            </a:r>
            <a:r>
              <a:rPr lang="ru-RU" dirty="0"/>
              <a:t>выездов </a:t>
            </a:r>
            <a:r>
              <a:rPr lang="ru-RU" dirty="0" smtClean="0"/>
              <a:t>хирургов ВОКБ </a:t>
            </a:r>
            <a:r>
              <a:rPr lang="ru-RU" dirty="0"/>
              <a:t>для обучения оперативным </a:t>
            </a:r>
            <a:r>
              <a:rPr lang="ru-RU" dirty="0" err="1"/>
              <a:t>эндовидеохирургическим</a:t>
            </a:r>
            <a:r>
              <a:rPr lang="ru-RU" dirty="0"/>
              <a:t> вмешательствам (ГПОД, хирургия желудка, </a:t>
            </a:r>
            <a:r>
              <a:rPr lang="ru-RU" dirty="0" err="1"/>
              <a:t>колоректальная</a:t>
            </a:r>
            <a:r>
              <a:rPr lang="ru-RU" dirty="0"/>
              <a:t> хирургия, билиарная хирургия).</a:t>
            </a:r>
          </a:p>
          <a:p>
            <a:pPr marL="342900" indent="-342900"/>
            <a:r>
              <a:rPr lang="ru-RU" dirty="0" smtClean="0"/>
              <a:t>7.   Внедрение </a:t>
            </a:r>
            <a:r>
              <a:rPr lang="ru-RU" dirty="0"/>
              <a:t>малоинвазивных технологий, в т.ч.под УЗ-навигацией.</a:t>
            </a:r>
          </a:p>
          <a:p>
            <a:pPr marL="342900" indent="-342900"/>
            <a:r>
              <a:rPr lang="ru-RU" dirty="0" smtClean="0"/>
              <a:t>8.   Развитие </a:t>
            </a:r>
            <a:r>
              <a:rPr lang="ru-RU" dirty="0"/>
              <a:t>хирургии поджелудочной железы (информирование поликлиник, МО 1 и 2 уровня о необходимости оперативных вмешательств при диагнозе: Хронический калькулезный панкреатит)                ВМП (продольная панкреатоеюностомия).</a:t>
            </a:r>
          </a:p>
          <a:p>
            <a:pPr marL="342900" indent="-342900"/>
            <a:r>
              <a:rPr lang="ru-RU" dirty="0" smtClean="0"/>
              <a:t>9.   Приобретение  </a:t>
            </a:r>
            <a:r>
              <a:rPr lang="ru-RU" dirty="0"/>
              <a:t>необходимого оборудования и расходного материала для оперативных вмешательств при готовности хирургов выполнять вышеуказанные оперативные вмешательства. 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995775" y="5775064"/>
            <a:ext cx="782425" cy="0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82117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537462" y="528557"/>
            <a:ext cx="9601067" cy="531410"/>
          </a:xfrm>
        </p:spPr>
        <p:txBody>
          <a:bodyPr>
            <a:noAutofit/>
          </a:bodyPr>
          <a:lstStyle/>
          <a:p>
            <a:pPr algn="ctr"/>
            <a:r>
              <a:rPr lang="ru-RU" sz="29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69" y="1301930"/>
            <a:ext cx="8891452" cy="4885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6" r="12851"/>
          <a:stretch>
            <a:fillRect/>
          </a:stretch>
        </p:blipFill>
        <p:spPr bwMode="auto">
          <a:xfrm>
            <a:off x="10736825" y="182945"/>
            <a:ext cx="1179871" cy="14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511" y="685800"/>
            <a:ext cx="8031770" cy="89718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Нормативно-правовая база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4708" y="1582982"/>
            <a:ext cx="8405664" cy="3404743"/>
          </a:xfrm>
        </p:spPr>
        <p:txBody>
          <a:bodyPr anchor="ctr">
            <a:noAutofit/>
          </a:bodyPr>
          <a:lstStyle/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Федеральный закон «Об основах охраны здоровья граждан в Российской Федерации» от 21.11.2011 года № 323 – ФЗ.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Приказ Минздрава России от 15.11.2012 №922Н (ред. от 21.02.2020) «Об утверждении Порядка оказания медицинской помощи взрослому населению по профилю «Хирургия».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Приказ Департамента здравоохранения Вологодской области №714 от 29.07.2022 «О порядке оказания медицинской помощи взрослому населению по профилю «Хирургия».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32" r="10456" b="5000"/>
          <a:stretch>
            <a:fillRect/>
          </a:stretch>
        </p:blipFill>
        <p:spPr bwMode="auto">
          <a:xfrm>
            <a:off x="11001967" y="278185"/>
            <a:ext cx="1190033" cy="133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9397336" cy="147866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Перечень медицинских организаций, осуществляющих оказание медицинской помощи взрослым по профилю «хирургия» в соответствии с уровнем оказания медицинской помощи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0690786"/>
              </p:ext>
            </p:extLst>
          </p:nvPr>
        </p:nvGraphicFramePr>
        <p:xfrm>
          <a:off x="684214" y="2384381"/>
          <a:ext cx="9397336" cy="3727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7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09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875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40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 уровень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 уровень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 уровень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576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БУЗ</a:t>
                      </a:r>
                      <a:r>
                        <a:rPr lang="ru-RU" baseline="0" dirty="0"/>
                        <a:t> ВО «ВОКБ»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Городские больницы - 2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ЦРБ - 18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576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БУЗ ВО «ГБ №1»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ЦРБ (межрайонные центры) 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576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БУЗ ВО «ВОКБ №2»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576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БУЗ ВО «МСЧ «Северсталь»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 итог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18" y="278185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4389" y="278185"/>
            <a:ext cx="8418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Хирургическое отделение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БУЗ ВО «ВОКБ»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028" y="986071"/>
            <a:ext cx="10012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51 койка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Ставки врачей – 5,75 (занято – </a:t>
            </a:r>
            <a:r>
              <a:rPr lang="en-US" sz="2000" dirty="0" smtClean="0"/>
              <a:t>4</a:t>
            </a:r>
            <a:r>
              <a:rPr lang="ru-RU" sz="2000" dirty="0" smtClean="0"/>
              <a:t>,75</a:t>
            </a:r>
            <a:r>
              <a:rPr lang="ru-RU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Ставки </a:t>
            </a:r>
            <a:r>
              <a:rPr lang="ru-RU" dirty="0"/>
              <a:t>среднего</a:t>
            </a:r>
            <a:r>
              <a:rPr lang="ru-RU" sz="2000" dirty="0"/>
              <a:t> мед. Персонала – 16,5 </a:t>
            </a:r>
          </a:p>
          <a:p>
            <a:r>
              <a:rPr lang="ru-RU" sz="2000" dirty="0"/>
              <a:t>    (занято – 16,5)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Ставки младшего </a:t>
            </a:r>
            <a:r>
              <a:rPr lang="ru-RU" dirty="0"/>
              <a:t>медицинского</a:t>
            </a:r>
            <a:r>
              <a:rPr lang="ru-RU" sz="2000" dirty="0"/>
              <a:t> персонала – 4,5 (занято – 4,5)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258" y="2617287"/>
            <a:ext cx="572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Краткий анализ работы хирургического отделения за 2022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028" y="3542161"/>
            <a:ext cx="7389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Пролечено – 2235 пациентов         116,5 %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Плановые больные – 1553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Экстренные больные - 682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028" y="4570415"/>
            <a:ext cx="771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Выполнено операций в условиях операционной – 1976        84,7 %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Плановые операции – 1294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Экстренные операции - 682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028" y="5613996"/>
            <a:ext cx="6373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Средний предоперационный койко-день – 1,1</a:t>
            </a:r>
            <a:endParaRPr lang="en-US" dirty="0"/>
          </a:p>
          <a:p>
            <a:r>
              <a:rPr lang="ru-RU" dirty="0"/>
              <a:t>Средний койко-день пребывания – 5,3</a:t>
            </a:r>
          </a:p>
          <a:p>
            <a:r>
              <a:rPr lang="ru-RU" dirty="0"/>
              <a:t>Летальность – 126 пациентов         5,6 % </a:t>
            </a:r>
          </a:p>
        </p:txBody>
      </p:sp>
    </p:spTree>
    <p:extLst>
      <p:ext uri="{BB962C8B-B14F-4D97-AF65-F5344CB8AC3E}">
        <p14:creationId xmlns="" xmlns:p14="http://schemas.microsoft.com/office/powerpoint/2010/main" val="217204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952" y="278185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08495"/>
            <a:ext cx="169709" cy="33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4002" tIns="42001" rIns="84002" bIns="4200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54"/>
          </a:p>
        </p:txBody>
      </p:sp>
      <p:pic>
        <p:nvPicPr>
          <p:cNvPr id="8" name="Рисунок 7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18" y="278185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C2478BC-C8DF-4711-832B-168E6A0DA56B}"/>
              </a:ext>
            </a:extLst>
          </p:cNvPr>
          <p:cNvSpPr/>
          <p:nvPr/>
        </p:nvSpPr>
        <p:spPr>
          <a:xfrm>
            <a:off x="1543664" y="222528"/>
            <a:ext cx="4244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364914"/>
            <a:ext cx="699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Маршрутизация пациентов по профилю «Хирургия» в Вологодской области  в </a:t>
            </a:r>
            <a:r>
              <a:rPr lang="ru-RU" sz="2400" b="1" u="sng" dirty="0">
                <a:solidFill>
                  <a:srgbClr val="FF0000"/>
                </a:solidFill>
              </a:rPr>
              <a:t>плановом порядке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2422493"/>
            <a:ext cx="304414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Обследование в условиях поликлиники или стационара МО </a:t>
            </a:r>
          </a:p>
          <a:p>
            <a:pPr algn="ctr"/>
            <a:r>
              <a:rPr lang="ru-RU" sz="2000" dirty="0"/>
              <a:t>1 и 2 уровня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5428986" y="2766349"/>
            <a:ext cx="890791" cy="482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75821" y="2499625"/>
            <a:ext cx="3136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Консультативная поликлиника</a:t>
            </a:r>
          </a:p>
          <a:p>
            <a:pPr algn="ctr"/>
            <a:r>
              <a:rPr lang="ru-RU" sz="2000" dirty="0"/>
              <a:t> БУЗ ВО «ВОКБ»</a:t>
            </a:r>
          </a:p>
        </p:txBody>
      </p:sp>
      <p:sp>
        <p:nvSpPr>
          <p:cNvPr id="12" name="Стрелка вниз 11"/>
          <p:cNvSpPr/>
          <p:nvPr/>
        </p:nvSpPr>
        <p:spPr>
          <a:xfrm rot="2878602">
            <a:off x="6607656" y="3725209"/>
            <a:ext cx="496791" cy="869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125165" y="4306712"/>
            <a:ext cx="319461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/>
              <a:t>Госпитализация в хирургическое отделение </a:t>
            </a:r>
          </a:p>
          <a:p>
            <a:pPr algn="ctr"/>
            <a:r>
              <a:rPr lang="ru-RU" sz="2000" b="1" dirty="0"/>
              <a:t>БУЗ ВО «ВОКБ»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 итог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18" y="278185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1775" y="278185"/>
            <a:ext cx="8116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Нарушение приказа ДЗ ВО № 714 от 29.07.2022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658" y="776194"/>
            <a:ext cx="101344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БУЗ ВО «ВГБ №2»  -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II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уровень</a:t>
            </a:r>
          </a:p>
          <a:p>
            <a:r>
              <a:rPr lang="ru-RU" sz="1600" b="1" i="1" dirty="0"/>
              <a:t>Согласно приказу ДЗ № 714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C00000"/>
                </a:solidFill>
              </a:rPr>
              <a:t>Могут проводить оперативное лечение вентральных грыж с дефектом до 10 см.</a:t>
            </a:r>
          </a:p>
          <a:p>
            <a:r>
              <a:rPr lang="ru-RU" sz="1600" i="1" dirty="0"/>
              <a:t>Но за 2022 год:</a:t>
            </a:r>
          </a:p>
          <a:p>
            <a:r>
              <a:rPr lang="ru-RU" sz="1600" dirty="0">
                <a:solidFill>
                  <a:schemeClr val="accent6"/>
                </a:solidFill>
              </a:rPr>
              <a:t>КСГ </a:t>
            </a:r>
            <a:r>
              <a:rPr lang="en-US" sz="1600" dirty="0">
                <a:solidFill>
                  <a:schemeClr val="accent6"/>
                </a:solidFill>
              </a:rPr>
              <a:t>st32.019</a:t>
            </a:r>
            <a:r>
              <a:rPr lang="en-US" sz="1600" dirty="0"/>
              <a:t> </a:t>
            </a:r>
            <a:r>
              <a:rPr lang="ru-RU" sz="1600" dirty="0"/>
              <a:t>(оперативное лечение большой ( дефект более 10 см) вентральной грыжи) – </a:t>
            </a:r>
            <a:r>
              <a:rPr lang="ru-RU" sz="1600" b="1" dirty="0">
                <a:solidFill>
                  <a:schemeClr val="accent6"/>
                </a:solidFill>
              </a:rPr>
              <a:t>66</a:t>
            </a:r>
          </a:p>
          <a:p>
            <a:pPr marL="342900" indent="-342900">
              <a:buAutoNum type="arabicPeriod" startAt="2"/>
            </a:pPr>
            <a:r>
              <a:rPr lang="ru-RU" sz="1600" dirty="0" err="1">
                <a:solidFill>
                  <a:schemeClr val="accent6"/>
                </a:solidFill>
              </a:rPr>
              <a:t>Колоректальная</a:t>
            </a:r>
            <a:r>
              <a:rPr lang="ru-RU" sz="1600" dirty="0">
                <a:solidFill>
                  <a:schemeClr val="accent6"/>
                </a:solidFill>
              </a:rPr>
              <a:t> хирургия – </a:t>
            </a:r>
            <a:r>
              <a:rPr lang="en-US" sz="1600" dirty="0">
                <a:solidFill>
                  <a:schemeClr val="accent6"/>
                </a:solidFill>
              </a:rPr>
              <a:t>III </a:t>
            </a:r>
            <a:r>
              <a:rPr lang="ru-RU" sz="1600" dirty="0">
                <a:solidFill>
                  <a:schemeClr val="accent6"/>
                </a:solidFill>
              </a:rPr>
              <a:t>уровень</a:t>
            </a:r>
          </a:p>
          <a:p>
            <a:r>
              <a:rPr lang="ru-RU" sz="1600" i="1" dirty="0"/>
              <a:t>Но за 2022 год:</a:t>
            </a:r>
          </a:p>
          <a:p>
            <a:r>
              <a:rPr lang="ru-RU" sz="1600" dirty="0">
                <a:solidFill>
                  <a:schemeClr val="accent6"/>
                </a:solidFill>
              </a:rPr>
              <a:t>КСГ </a:t>
            </a:r>
            <a:r>
              <a:rPr lang="en-US" sz="1600" dirty="0">
                <a:solidFill>
                  <a:schemeClr val="accent6"/>
                </a:solidFill>
              </a:rPr>
              <a:t>st14.002 </a:t>
            </a:r>
            <a:r>
              <a:rPr lang="en-US" sz="1600" dirty="0"/>
              <a:t>(</a:t>
            </a:r>
            <a:r>
              <a:rPr lang="ru-RU" sz="1600" dirty="0"/>
              <a:t>оперативное лечение на кишечнике и анальной области) - </a:t>
            </a:r>
            <a:r>
              <a:rPr lang="ru-RU" sz="1600" b="1" dirty="0">
                <a:solidFill>
                  <a:schemeClr val="accent6"/>
                </a:solidFill>
              </a:rPr>
              <a:t>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ЭПЭ –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Закрытие </a:t>
            </a:r>
            <a:r>
              <a:rPr lang="ru-RU" sz="1600" dirty="0" err="1"/>
              <a:t>илеостомы</a:t>
            </a:r>
            <a:r>
              <a:rPr lang="ru-RU" sz="1600" dirty="0"/>
              <a:t> и </a:t>
            </a:r>
            <a:r>
              <a:rPr lang="ru-RU" sz="1600" dirty="0" err="1"/>
              <a:t>колостомы</a:t>
            </a:r>
            <a:r>
              <a:rPr lang="ru-RU" sz="1600" dirty="0"/>
              <a:t> –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Реконструктивный толстокишечный анастомоз –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Иссечение </a:t>
            </a:r>
            <a:r>
              <a:rPr lang="ru-RU" sz="1600" dirty="0" err="1"/>
              <a:t>транссфинктерного</a:t>
            </a:r>
            <a:r>
              <a:rPr lang="ru-RU" sz="1600" dirty="0"/>
              <a:t> </a:t>
            </a:r>
            <a:r>
              <a:rPr lang="ru-RU" sz="1600" dirty="0" err="1"/>
              <a:t>параректального</a:t>
            </a:r>
            <a:r>
              <a:rPr lang="ru-RU" sz="1600" dirty="0"/>
              <a:t> свища –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Бужирование</a:t>
            </a:r>
            <a:r>
              <a:rPr lang="ru-RU" sz="1600" dirty="0"/>
              <a:t> анального канала –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Резекция сигмовидной кишки с толстокишечным анастомозом(диагноз: дивертикулы ободочной кишки без прободения и абсцесса) – 1</a:t>
            </a:r>
          </a:p>
          <a:p>
            <a:pPr marL="342900" indent="-342900">
              <a:buAutoNum type="arabicPeriod" startAt="3"/>
            </a:pPr>
            <a:r>
              <a:rPr lang="ru-RU" sz="1600" dirty="0">
                <a:solidFill>
                  <a:schemeClr val="accent6"/>
                </a:solidFill>
              </a:rPr>
              <a:t>Резекция желудка (диагноз: гипертрофический стеноз) – </a:t>
            </a:r>
            <a:r>
              <a:rPr lang="en-US" sz="1600" dirty="0">
                <a:solidFill>
                  <a:schemeClr val="accent6"/>
                </a:solidFill>
              </a:rPr>
              <a:t>III</a:t>
            </a:r>
            <a:r>
              <a:rPr lang="ru-RU" sz="1600" dirty="0">
                <a:solidFill>
                  <a:schemeClr val="accent6"/>
                </a:solidFill>
              </a:rPr>
              <a:t> уровень</a:t>
            </a:r>
            <a:endParaRPr lang="en-US" sz="1600" dirty="0">
              <a:solidFill>
                <a:schemeClr val="accent6"/>
              </a:solidFill>
            </a:endParaRPr>
          </a:p>
          <a:p>
            <a:r>
              <a:rPr lang="ru-RU" sz="1600" i="1" dirty="0"/>
              <a:t>Но за 2022 год:</a:t>
            </a:r>
          </a:p>
          <a:p>
            <a:r>
              <a:rPr lang="ru-RU" sz="1600" dirty="0">
                <a:solidFill>
                  <a:schemeClr val="accent6"/>
                </a:solidFill>
              </a:rPr>
              <a:t>КСГ </a:t>
            </a:r>
            <a:r>
              <a:rPr lang="en-US" sz="1600" dirty="0">
                <a:solidFill>
                  <a:schemeClr val="accent6"/>
                </a:solidFill>
              </a:rPr>
              <a:t>st32.009 - </a:t>
            </a:r>
            <a:r>
              <a:rPr lang="en-US" sz="1600" b="1" dirty="0">
                <a:solidFill>
                  <a:schemeClr val="accent6"/>
                </a:solidFill>
              </a:rPr>
              <a:t>1</a:t>
            </a:r>
            <a:endParaRPr lang="ru-RU" sz="1600" b="1" dirty="0">
              <a:solidFill>
                <a:schemeClr val="accent6"/>
              </a:solidFill>
            </a:endParaRPr>
          </a:p>
          <a:p>
            <a:r>
              <a:rPr lang="ru-RU" sz="1600" b="1" i="1" u="sng" dirty="0"/>
              <a:t>Вызывает сомнения:</a:t>
            </a:r>
          </a:p>
          <a:p>
            <a:r>
              <a:rPr lang="ru-RU" sz="1600" b="1" dirty="0">
                <a:solidFill>
                  <a:schemeClr val="accent6"/>
                </a:solidFill>
              </a:rPr>
              <a:t>КСГ </a:t>
            </a:r>
            <a:r>
              <a:rPr lang="en-US" sz="1600" b="1" dirty="0">
                <a:solidFill>
                  <a:schemeClr val="accent6"/>
                </a:solidFill>
              </a:rPr>
              <a:t>st32.018</a:t>
            </a:r>
            <a:r>
              <a:rPr lang="ru-RU" sz="1600" b="1" dirty="0">
                <a:solidFill>
                  <a:schemeClr val="accent6"/>
                </a:solidFill>
              </a:rPr>
              <a:t> (А16.30.011.001)</a:t>
            </a:r>
            <a:r>
              <a:rPr lang="ru-RU" sz="1600" dirty="0"/>
              <a:t> – разделение спаек брюшной полости при помощи </a:t>
            </a:r>
            <a:r>
              <a:rPr lang="ru-RU" sz="1600" dirty="0" err="1"/>
              <a:t>эндовидеохирургической</a:t>
            </a:r>
            <a:r>
              <a:rPr lang="ru-RU" sz="1600" dirty="0"/>
              <a:t> аппаратуры) – </a:t>
            </a:r>
            <a:r>
              <a:rPr lang="ru-RU" sz="1600" b="1" i="1" dirty="0">
                <a:solidFill>
                  <a:schemeClr val="accent6"/>
                </a:solidFill>
              </a:rPr>
              <a:t>341</a:t>
            </a:r>
          </a:p>
          <a:p>
            <a:r>
              <a:rPr lang="ru-RU" sz="1600" b="1" i="1" dirty="0"/>
              <a:t>При этом</a:t>
            </a:r>
            <a:r>
              <a:rPr lang="ru-RU" sz="1600" b="1" i="1" dirty="0">
                <a:solidFill>
                  <a:schemeClr val="accent6"/>
                </a:solidFill>
              </a:rPr>
              <a:t> МКБ К 56.5 </a:t>
            </a:r>
            <a:r>
              <a:rPr lang="ru-RU" sz="1600" i="1" dirty="0"/>
              <a:t>(спаечная ОКН) </a:t>
            </a:r>
            <a:r>
              <a:rPr lang="ru-RU" sz="1600" b="1" i="1" dirty="0">
                <a:solidFill>
                  <a:schemeClr val="accent6"/>
                </a:solidFill>
              </a:rPr>
              <a:t>– 36 (из них только 3 случая </a:t>
            </a:r>
            <a:r>
              <a:rPr lang="en-US" sz="1600" b="1" i="1" dirty="0" err="1">
                <a:solidFill>
                  <a:schemeClr val="accent6"/>
                </a:solidFill>
              </a:rPr>
              <a:t>st</a:t>
            </a:r>
            <a:r>
              <a:rPr lang="ru-RU" sz="1600" b="1" i="1" dirty="0">
                <a:solidFill>
                  <a:schemeClr val="accent6"/>
                </a:solidFill>
              </a:rPr>
              <a:t>32.018)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5286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1DBB74-0DDC-4F24-9AF7-82B846C4C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34"/>
          <a:stretch>
            <a:fillRect/>
          </a:stretch>
        </p:blipFill>
        <p:spPr>
          <a:xfrm>
            <a:off x="10996134" y="418918"/>
            <a:ext cx="1002133" cy="10278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86672" y="685800"/>
            <a:ext cx="7244627" cy="76096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57172" y="332675"/>
            <a:ext cx="730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Маршрутизация пациентов по профилю «Хирургия» в Вологодской области в </a:t>
            </a:r>
            <a:r>
              <a:rPr lang="ru-RU" sz="2400" b="1" u="sng" dirty="0">
                <a:solidFill>
                  <a:srgbClr val="FF0000"/>
                </a:solidFill>
              </a:rPr>
              <a:t>экстренном порядке </a:t>
            </a:r>
            <a:r>
              <a:rPr lang="ru-RU" sz="2400" b="1" dirty="0">
                <a:solidFill>
                  <a:srgbClr val="FF0000"/>
                </a:solidFill>
              </a:rPr>
              <a:t>(</a:t>
            </a:r>
            <a:r>
              <a:rPr lang="ru-RU" sz="2400" i="1" dirty="0">
                <a:solidFill>
                  <a:srgbClr val="FF0000"/>
                </a:solidFill>
              </a:rPr>
              <a:t>как должно быть</a:t>
            </a:r>
            <a:r>
              <a:rPr lang="ru-RU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6365" y="2013995"/>
            <a:ext cx="8924081" cy="28315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/>
              <a:t>Жители г. Вологда и Вологодского района (по графику дежурств, утвержденному ДЗ ВО):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СМП г. Вологды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 направлению городских поликлиник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Самообращения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920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172" y="332675"/>
            <a:ext cx="730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Маршрутизация пациентов по профилю «Хирургия» в Вологодской области в </a:t>
            </a:r>
            <a:r>
              <a:rPr lang="ru-RU" sz="2400" b="1" u="sng" dirty="0">
                <a:solidFill>
                  <a:srgbClr val="FF0000"/>
                </a:solidFill>
              </a:rPr>
              <a:t>экстренном порядке </a:t>
            </a:r>
            <a:r>
              <a:rPr lang="ru-RU" sz="2400" b="1" dirty="0">
                <a:solidFill>
                  <a:srgbClr val="FF0000"/>
                </a:solidFill>
              </a:rPr>
              <a:t>(</a:t>
            </a:r>
            <a:r>
              <a:rPr lang="ru-RU" sz="2400" i="1" dirty="0">
                <a:solidFill>
                  <a:srgbClr val="FF0000"/>
                </a:solidFill>
              </a:rPr>
              <a:t>как должно быть</a:t>
            </a:r>
            <a:r>
              <a:rPr lang="ru-RU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7548" y="1695050"/>
            <a:ext cx="4184811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/>
              <a:t>Жители Вологодской области</a:t>
            </a:r>
            <a:endParaRPr lang="ru-RU" sz="2000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15311" y="2071494"/>
            <a:ext cx="168468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Осмотр дежурного хирурга ЦРБ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835796" y="2581441"/>
            <a:ext cx="475688" cy="141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17652" y="2336782"/>
            <a:ext cx="20539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Госпитализация в ЦРБ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977763" y="2581441"/>
            <a:ext cx="486137" cy="149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615494" y="2316574"/>
            <a:ext cx="207709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Обследование в ЦРБ</a:t>
            </a:r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8975382" y="2411924"/>
            <a:ext cx="127469" cy="523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36486" y="2329075"/>
            <a:ext cx="2192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Консервативная терапия в ЦРБ</a:t>
            </a:r>
          </a:p>
        </p:txBody>
      </p:sp>
      <p:sp>
        <p:nvSpPr>
          <p:cNvPr id="13" name="Стрелка вниз 12"/>
          <p:cNvSpPr/>
          <p:nvPr/>
        </p:nvSpPr>
        <p:spPr>
          <a:xfrm flipH="1">
            <a:off x="7650113" y="2993531"/>
            <a:ext cx="144059" cy="524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732412" y="3548689"/>
            <a:ext cx="2115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Консультация хирурга ОЭКМП, дежурного хирурга или заведующего </a:t>
            </a:r>
            <a:r>
              <a:rPr lang="ru-RU" dirty="0" err="1"/>
              <a:t>х.о</a:t>
            </a:r>
            <a:r>
              <a:rPr lang="ru-RU" dirty="0"/>
              <a:t>. по телефону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1129554" y="3075741"/>
            <a:ext cx="101804" cy="1713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240456" y="4789296"/>
            <a:ext cx="295154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При неэффективности терапии</a:t>
            </a:r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9081407" y="4921480"/>
            <a:ext cx="113476" cy="721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5400000">
            <a:off x="5765024" y="4168900"/>
            <a:ext cx="192315" cy="840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279092" y="3958711"/>
            <a:ext cx="298849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/>
              <a:t>Перевод в хирургическое отделение БУЗ ВО «ВОКБ»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4921</TotalTime>
  <Words>1785</Words>
  <Application>Microsoft Office PowerPoint</Application>
  <PresentationFormat>Произвольный</PresentationFormat>
  <Paragraphs>340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Сектор</vt:lpstr>
      <vt:lpstr>Слайд 1</vt:lpstr>
      <vt:lpstr>Стратегия развития медицинской помощи  по профилю Хирургия</vt:lpstr>
      <vt:lpstr>Нормативно-правовая база</vt:lpstr>
      <vt:lpstr>Перечень медицинских организаций, осуществляющих оказание медицинской помощи взрослым по профилю «хирургия» в соответствии с уровнем оказания медицинской помощи</vt:lpstr>
      <vt:lpstr>Слайд 5</vt:lpstr>
      <vt:lpstr>Слайд 6</vt:lpstr>
      <vt:lpstr>Слайд 7</vt:lpstr>
      <vt:lpstr>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hir_ord</cp:lastModifiedBy>
  <cp:revision>276</cp:revision>
  <cp:lastPrinted>2023-03-06T05:40:18Z</cp:lastPrinted>
  <dcterms:created xsi:type="dcterms:W3CDTF">2023-02-18T05:18:55Z</dcterms:created>
  <dcterms:modified xsi:type="dcterms:W3CDTF">2023-10-04T20:58:46Z</dcterms:modified>
</cp:coreProperties>
</file>