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665" r:id="rId4"/>
    <p:sldId id="666" r:id="rId5"/>
    <p:sldId id="66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C6F24-1EFB-47D6-A3C2-47872CB61B4D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7869E-0FFE-4961-9003-6FC74A9274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1715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Этапы – профилактика диагностика операция консервативное лечение реабилитация. Еще раз хочу подчеркнуть что оказание экстренной помощи начинается задолго до </a:t>
            </a:r>
            <a:r>
              <a:rPr lang="ru-RU" dirty="0" err="1"/>
              <a:t>инциндента</a:t>
            </a:r>
            <a:r>
              <a:rPr lang="ru-RU" dirty="0"/>
              <a:t> с разработки мероприятий по информированию населения, определению путей коммуникации пациент – врач, врач- врач, обучения как пациента так и персонал, формированию единых подходов к организации эвакуации, диагностике, лечению по всей указанной технологической цепи. Основная задача на 1-ом уровне исключить избыточное количество исследований, ненужную госпитализацию в ЦРБ, ПСО и иные потери времени. Отсюда основной доступ СМП, ПДО ЦРБ откуда передается ЭКГ в ДДЦ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F080C2-6D37-49F9-9756-A1421B888C4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42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C64A7-E853-4AE5-B829-B21EB1235B5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D7F91B5-0BF0-4365-901E-B4E006DB2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ACE22AB-5321-4F17-9DC9-28E9BDF9D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9FC3C66-3469-42BE-BB50-6C8A518C5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378C7BA-4139-4781-80F0-40BF774C0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C528FA-8DDF-4F18-B29D-92B56C63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916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77755F-0975-44FE-82B4-F70FA25A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09F5F0C-F004-43A1-BCF1-E5261B66E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94ABB9-5953-4D45-893B-3503B4EBE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D00153-82FF-4043-A3A8-3226FA20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FE6C0B-2C61-4036-9390-655F52A7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915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0E4FD9A-4734-4468-959B-A37DE82F20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C835CD-661D-46E2-AF7D-E7EE41F95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48E5ED7-9EF2-43DF-A1D7-FF93D6EF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D8D6A31-C82B-49BA-9816-109ABBD46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4EC9E4F-2C0A-4B54-9F48-05DA5171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78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D8AE6D-2054-4CA2-ABCD-845416CC8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85187C5-C55E-424E-9195-24B86A476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43176A-B178-43CF-962F-B421C4B3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93B873-C182-4090-A195-61B9F7CA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288437-A656-4FD0-991E-A94E9C3A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1735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0F9B7D-470B-4221-9C9E-0A1365D2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9DED6EB-125A-4DAF-8820-86F3EF87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E2BAEE-72B0-44F8-B97A-AB4CEDA1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DD8D59-3C8B-422A-97D7-A23FA7CA3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5B3169-CD26-499C-83A8-D7C3AA40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850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3DDB02-9979-4151-BFDF-275AFCA48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7CDD3E0-9CF3-4FD5-AB7B-485D5D146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7193A2E-536E-437A-A29B-09B352201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9E26A3-EE36-4138-9D90-454F0A50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6BAC962-DB4E-45BB-AC5A-A1ED422A3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2492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EBFF8F-B58D-4038-BCC0-8BC4A6B50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9D74BA-F5B7-4959-A7A1-194E2EFC1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0FBEEE2-9112-4F37-8A3C-E42147EAD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453654E-9E5C-497C-B0FA-74433A7AF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9C5EEC3-15DB-4556-8850-D4431AC33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FDCE7FF-6597-41E8-9D6E-C8E361DA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887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D354F8-D828-4209-B175-E07AEEE0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8969AD1-1D90-476C-B18C-C08E59BC5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6465C8-B739-485E-8683-5E6783D51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030E493-8CAF-4088-91E0-2C39DD857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C04E0A9-2477-473F-A306-3F1C8E7AA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23AC35-DA50-4A65-99A2-31DD8DB90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EC0781C-32FB-4CBF-965B-479F5B68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754EAB5-F104-4D49-B76D-7E6E73D6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06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ED1AA8-38BC-4177-86B2-F6172DF1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BD84F8-E042-4FA6-8A34-6A746D19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C029742-A4D9-4610-91A6-18DF3EEE5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F582D21-D38C-49F0-A1D0-476037FF7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404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218ABE7E-2B92-475E-BB0D-96EDA8209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0D599F7-6766-4BDA-AA9C-A044BB06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EB81F07-683B-465A-9CA1-10FB6362A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3771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688CE0-E4D0-44FC-BD9F-2AD038604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8209A2-0C1C-4459-9DDC-ADD391C9A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28BE789-17FC-4CFC-BA4D-C7BF55257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8CDFE79-ED2B-49D4-967B-8BDF3B38C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F16661D-A150-4DDD-ACE5-D2B23BAA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21CB38C-A788-431C-AEA5-01B91276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3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38812D-B5E0-4F38-A749-8108C7B1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B44A9A-2836-4285-BD55-378027A6A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2FC0339-4AF1-4B2E-972A-4A22D7F6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F01320-403C-42B3-BC2D-ECBBC362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8725C1-A643-4FB3-92E2-60974A04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583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D3ADD8-01D3-407A-8D32-E78A1793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F85B79E-8BE2-4E49-A555-B21A21263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CB17A13-6547-4085-8615-29E6AC2D1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EEB376E-FF21-4CA0-8351-D495DF6E2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D8A0122-D503-4048-8780-14E73660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1D14A2-A52F-4D26-8F07-2491085B6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271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46547FA-1A0C-4E36-A06A-E6886A65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D9D7068-E486-4E51-9C83-5DB85C919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0C65777-87D9-49DB-AF52-143BA2F32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500F11-0525-449B-AA0E-8E8379154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55BF26-277B-4A9A-B652-69602D21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2718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E7F1A1A6-A098-4222-9DA3-42BAAB6A9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2087C31-7658-405D-880C-602BE81A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E15354-F4DF-472A-B413-27409BB02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641A6F-36C4-4A39-AA79-35DF8E12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276249-45E5-4F34-A200-F8D98190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110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3563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174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57487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97677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715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90248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601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B8D4B9-A1E9-49CC-88CC-3353980F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62F9853-D6F6-4F95-A25F-82B87D12D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E2140F3-DD0F-424A-BA14-A7B7BE797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79FFC1C-961C-4023-80A7-0653A0CEB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5D8693-A982-430F-9551-658D74B6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2413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7444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1361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48318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060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08CBB4-D9C7-4250-8790-D8532718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D13349-22F7-4409-A293-66D1A2063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B69D158-AE56-4190-9DA7-4420341D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95EEF63-6E16-464D-A3C7-CFCFEA88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93074F3-1D5E-4B06-9B72-1E8D3F50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B18C6BE-D9DE-4881-93BA-C610309B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034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44FC9F-0F57-4BEA-A9C2-EA1B75F0D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4A0E282-E358-4B0F-BF5B-C8AAE9C1C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04512DD-7D12-4025-829C-803431A86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D256382-1E01-4923-ADC1-7BB5AED07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019AF3B-66F2-4167-B3C3-E7888A9278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1907F4B-DCAC-4B1D-8BB4-B0BF86107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50E3383-FD4E-46BA-983A-DE53F225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B1EBD24D-CE4F-42A1-ADEB-A14B31664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18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503377-467F-4707-AEA3-F1D1C091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702EF5A-1C7D-48C1-9C12-0940C30D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E39D2FB-9F2B-48B4-8861-8A31CF65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21FB561-310B-4DBD-8C0F-8BCC619C7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092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5C9542B-C368-43F5-9A6C-625C54C6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DF4873F-A87F-4E0B-8987-DD420B74F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04CA0D0-4A92-4A1D-9BF8-C679CA6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81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8D1DBA-BC87-4163-B235-94C3631F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18F0E1-DE07-4455-97E0-DE881B565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DF5ABB-891E-4200-B01E-23297CB5E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0983878-4019-4BEC-8E1E-347AA86A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83AB3C-152E-4E94-8F2B-A8C1190D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222A103-B851-4BD2-8C53-0CD64862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81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B7E752-A2D6-404C-B751-00F4940AF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AFEA75B-E80F-4A61-857B-21863F7DA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C1FD027-A4F0-4D3C-9665-A3DAB2192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417A4BF-FCEF-4AA9-98F6-127AF844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7C40596-6F38-49E6-AB52-FE316F167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67F9108-94E4-4001-99D0-C5EFA604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53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CC758B-2C47-4D4A-BAD6-0118137D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B10BBE-E7A3-4352-B545-8DC74B3C6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5CEAAF6-2662-4D72-A58D-E151F8614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39220-78BF-45B8-87CB-F6063950AE00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48C7B5-5E01-485B-826C-6EFCEF760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FBC6672-31A2-4A9C-B4E2-45CE273AA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9B2F-464B-4831-B184-EDBB262A6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70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CC9274-1415-40FC-947E-56DCB8B4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276FDF-3870-462B-AE77-677DC8509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4095F6-7559-48B6-ADF6-BD1224D04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02D4-6A93-4BBD-9734-D3B87DA41941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E6A9E0-F607-466B-B5D0-56FAA64FD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6B8A908-D1B8-45CC-A870-41575DE83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1F709-183B-483E-84E0-5E39F9EB19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40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C1033-566B-444D-92E1-4096263464F9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58374-669A-4F15-8E26-B03D2B7F1A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83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F753BA1A-F167-4483-AAAF-B459EF012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592" y="188640"/>
            <a:ext cx="8136904" cy="936105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 </a:t>
            </a:r>
            <a: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уровень </a:t>
            </a:r>
            <a:r>
              <a:rPr lang="ru-RU" sz="2800" dirty="0" smtClean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 без подъема сегмента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0.0 и 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21.4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– профилактика, сортировка</a:t>
            </a:r>
            <a:br>
              <a:rPr lang="ru-RU" sz="2800" dirty="0">
                <a:solidFill>
                  <a:srgbClr val="000066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>
              <a:solidFill>
                <a:srgbClr val="000066"/>
              </a:solidFill>
            </a:endParaRPr>
          </a:p>
        </p:txBody>
      </p:sp>
      <p:pic>
        <p:nvPicPr>
          <p:cNvPr id="5" name="Рисунок 1" descr="Лого итог.png">
            <a:extLst>
              <a:ext uri="{FF2B5EF4-FFF2-40B4-BE49-F238E27FC236}">
                <a16:creationId xmlns:a16="http://schemas.microsoft.com/office/drawing/2014/main" xmlns="" id="{8D7F1440-06A4-45EA-B9CA-899C8C97FB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748" y="38522"/>
            <a:ext cx="1345892" cy="1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1DF980F5-C7AD-4435-BC59-4AEEBFE5A0C0}"/>
              </a:ext>
            </a:extLst>
          </p:cNvPr>
          <p:cNvGraphicFramePr>
            <a:graphicFrameLocks noGrp="1"/>
          </p:cNvGraphicFramePr>
          <p:nvPr/>
        </p:nvGraphicFramePr>
        <p:xfrm>
          <a:off x="1933807" y="1484784"/>
          <a:ext cx="8410664" cy="5193496"/>
        </p:xfrm>
        <a:graphic>
          <a:graphicData uri="http://schemas.openxmlformats.org/drawingml/2006/table">
            <a:tbl>
              <a:tblPr firstRow="1" firstCol="1" bandRow="1"/>
              <a:tblGrid>
                <a:gridCol w="1781379">
                  <a:extLst>
                    <a:ext uri="{9D8B030D-6E8A-4147-A177-3AD203B41FA5}">
                      <a16:colId xmlns:a16="http://schemas.microsoft.com/office/drawing/2014/main" xmlns="" val="3421656416"/>
                    </a:ext>
                  </a:extLst>
                </a:gridCol>
                <a:gridCol w="1640870">
                  <a:extLst>
                    <a:ext uri="{9D8B030D-6E8A-4147-A177-3AD203B41FA5}">
                      <a16:colId xmlns:a16="http://schemas.microsoft.com/office/drawing/2014/main" xmlns="" val="3612197422"/>
                    </a:ext>
                  </a:extLst>
                </a:gridCol>
                <a:gridCol w="1578732">
                  <a:extLst>
                    <a:ext uri="{9D8B030D-6E8A-4147-A177-3AD203B41FA5}">
                      <a16:colId xmlns:a16="http://schemas.microsoft.com/office/drawing/2014/main" xmlns="" val="1850666754"/>
                    </a:ext>
                  </a:extLst>
                </a:gridCol>
                <a:gridCol w="1634169">
                  <a:extLst>
                    <a:ext uri="{9D8B030D-6E8A-4147-A177-3AD203B41FA5}">
                      <a16:colId xmlns:a16="http://schemas.microsoft.com/office/drawing/2014/main" xmlns="" val="2798033881"/>
                    </a:ext>
                  </a:extLst>
                </a:gridCol>
                <a:gridCol w="1775514">
                  <a:extLst>
                    <a:ext uri="{9D8B030D-6E8A-4147-A177-3AD203B41FA5}">
                      <a16:colId xmlns:a16="http://schemas.microsoft.com/office/drawing/2014/main" xmlns="" val="10421619"/>
                    </a:ext>
                  </a:extLst>
                </a:gridCol>
              </a:tblGrid>
              <a:tr h="694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Технологическая цепь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Профилактика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endParaRPr lang="ru-RU" sz="16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Вмешательство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ЧКВ</a:t>
                      </a:r>
                      <a:endParaRPr lang="ru-RU" sz="16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220893"/>
                  </a:ext>
                </a:extLst>
              </a:tr>
              <a:tr h="1146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оказанию медицинской помощи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Здоровое питание, достаточный сон, отказ от вредных привычек, регулярная физическая нагрузка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Передача ЭКГ с автоматизированной расшифровкой в ДДЦ и решение специалистов  ЦЭП по варианту эвакуации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восстановлению и поддержанию жизненно-важных функций (гемодинамика, дыхание), профилактика осложнений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3144349"/>
                  </a:ext>
                </a:extLst>
              </a:tr>
              <a:tr h="12167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Резкие сжимающие боли за грудиной, слабость, потливость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Необходимость 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тромболизиса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прогноз при его проведении и отсутствии согласия на проведение. 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Ход проведения процедуры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Информированное согласие на транспортировку  </a:t>
                      </a:r>
                      <a:r>
                        <a:rPr lang="ru-RU" sz="1200" kern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последующим ЧКВ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9547848"/>
                  </a:ext>
                </a:extLst>
              </a:tr>
              <a:tr h="843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ЭКГ, велоэргометрия или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холтер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уровень холестерина, глюкозы, 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SpO2, 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SpO2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 ЧСС, SpO2, ЭКГ 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26427555"/>
                  </a:ext>
                </a:extLst>
              </a:tr>
              <a:tr h="419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 к мед услуге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ФАП, поликлиника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СМП, ФАП, ПДО ЦРБ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Автомобиль СМП транспортировка РСЦ, ПСО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19" marR="4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285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242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CF2FFB6C-B739-4F76-A2B8-A42E5A34D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88640"/>
            <a:ext cx="7920880" cy="720080"/>
          </a:xfrm>
        </p:spPr>
        <p:txBody>
          <a:bodyPr>
            <a:noAutofit/>
          </a:bodyPr>
          <a:lstStyle/>
          <a:p>
            <a:pPr algn="ctr"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уровень –сортировка, консервативное лечение</a:t>
            </a:r>
            <a:br>
              <a:rPr lang="ru-RU" sz="28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 без подъема сегмента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0.0 и 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21.4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5" name="Рисунок 1" descr="Лого итог.png">
            <a:extLst>
              <a:ext uri="{FF2B5EF4-FFF2-40B4-BE49-F238E27FC236}">
                <a16:creationId xmlns:a16="http://schemas.microsoft.com/office/drawing/2014/main" xmlns="" id="{2DB0B2AE-FF9D-4F09-8E6A-C16C5C7344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748" y="38522"/>
            <a:ext cx="1345892" cy="1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C0980309-8DD7-4DE5-A438-943181625BA8}"/>
              </a:ext>
            </a:extLst>
          </p:cNvPr>
          <p:cNvGraphicFramePr>
            <a:graphicFrameLocks noGrp="1"/>
          </p:cNvGraphicFramePr>
          <p:nvPr/>
        </p:nvGraphicFramePr>
        <p:xfrm>
          <a:off x="2213245" y="1247140"/>
          <a:ext cx="7765511" cy="4686732"/>
        </p:xfrm>
        <a:graphic>
          <a:graphicData uri="http://schemas.openxmlformats.org/drawingml/2006/table">
            <a:tbl>
              <a:tblPr firstRow="1" firstCol="1" bandRow="1"/>
              <a:tblGrid>
                <a:gridCol w="1536221">
                  <a:extLst>
                    <a:ext uri="{9D8B030D-6E8A-4147-A177-3AD203B41FA5}">
                      <a16:colId xmlns:a16="http://schemas.microsoft.com/office/drawing/2014/main" xmlns="" val="4117079160"/>
                    </a:ext>
                  </a:extLst>
                </a:gridCol>
                <a:gridCol w="1302224">
                  <a:extLst>
                    <a:ext uri="{9D8B030D-6E8A-4147-A177-3AD203B41FA5}">
                      <a16:colId xmlns:a16="http://schemas.microsoft.com/office/drawing/2014/main" xmlns="" val="2074051141"/>
                    </a:ext>
                  </a:extLst>
                </a:gridCol>
                <a:gridCol w="1573735">
                  <a:extLst>
                    <a:ext uri="{9D8B030D-6E8A-4147-A177-3AD203B41FA5}">
                      <a16:colId xmlns:a16="http://schemas.microsoft.com/office/drawing/2014/main" xmlns="" val="3642284712"/>
                    </a:ext>
                  </a:extLst>
                </a:gridCol>
                <a:gridCol w="1573735">
                  <a:extLst>
                    <a:ext uri="{9D8B030D-6E8A-4147-A177-3AD203B41FA5}">
                      <a16:colId xmlns:a16="http://schemas.microsoft.com/office/drawing/2014/main" xmlns="" val="1611080889"/>
                    </a:ext>
                  </a:extLst>
                </a:gridCol>
                <a:gridCol w="1779596">
                  <a:extLst>
                    <a:ext uri="{9D8B030D-6E8A-4147-A177-3AD203B41FA5}">
                      <a16:colId xmlns:a16="http://schemas.microsoft.com/office/drawing/2014/main" xmlns="" val="609667666"/>
                    </a:ext>
                  </a:extLst>
                </a:gridCol>
              </a:tblGrid>
              <a:tr h="7302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Технологическая цепь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Вмешательство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Реабилитация</a:t>
                      </a:r>
                      <a:endParaRPr lang="ru-RU" sz="14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3257245"/>
                  </a:ext>
                </a:extLst>
              </a:tr>
              <a:tr h="1269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Информирование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Необходимость тромболизиса, прогноз при его проведении и отсутствии согласия на проведение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информированного согласия на оперативное лечение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информированного согласия на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транспортировку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 при проведении реабилитации и без нее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2872553"/>
                  </a:ext>
                </a:extLst>
              </a:tr>
              <a:tr h="903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Измерение</a:t>
                      </a:r>
                      <a:endParaRPr lang="ru-RU" sz="1200" dirty="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АД, ЧСС, ЧД,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тропонин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КФК-МВ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АД, ЧСС, SpO2, ЭКГ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Мониторинг ЭКГ, АД, ЧСС, ЧД,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тропонин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газы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крови, коагулограмма,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КЩС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ЭКГ, мониторинг 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Холтера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УЗИ сердца, стресс-</a:t>
                      </a: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ЭхоКГ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80214660"/>
                  </a:ext>
                </a:extLst>
              </a:tr>
              <a:tr h="211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ПДО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ПДО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ОРИТ  МРЦ, ПСО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Реабилитационный центр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619129"/>
                  </a:ext>
                </a:extLst>
              </a:tr>
              <a:tr h="850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 по оказанию медицинской помощи</a:t>
                      </a:r>
                      <a:endParaRPr lang="ru-RU" sz="1200">
                        <a:solidFill>
                          <a:srgbClr val="000066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Передача ЭКГ в ДДЦ и дистанционная расшифровка кардиологом РСЦ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Нормализация жизненно-важных функций (гемодинамика, дыхание)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Тромболизис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Расширение двигательной активности, ЛФК, психологическая реабилитация</a:t>
                      </a:r>
                    </a:p>
                  </a:txBody>
                  <a:tcPr marL="39327" marR="39327" marT="627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507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728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413" y="260648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уровень – хирургическое лечение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ОКС без подъема сегмента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0.0 и </a:t>
            </a:r>
            <a:r>
              <a:rPr lang="en-US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21.4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6594432"/>
              </p:ext>
            </p:extLst>
          </p:nvPr>
        </p:nvGraphicFramePr>
        <p:xfrm>
          <a:off x="335361" y="980729"/>
          <a:ext cx="11521281" cy="5713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4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42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2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46460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прогноз при лечении и без него, технология как оперативного так и медикаментозного лечения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Получение информированного согласия, необходимости оперативного лечения, прогноз при проведении операции и без нее, возможные осложнения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с анестезиологом, возможные осложнения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</a:t>
                      </a:r>
                      <a:r>
                        <a:rPr lang="ru-RU" sz="1000" baseline="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сроках нахождения в реанимации, возможных осложнениях</a:t>
                      </a:r>
                      <a:r>
                        <a:rPr lang="ru-RU" sz="1000" baseline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прогнозе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необходимости диспансерного наблюдения и постоянной медикаментозной терапии, направленной на улучшение прогноза 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4238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ЭКГ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 КФК-МВ, КЩС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тропонин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endParaRPr lang="ru-RU" sz="10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плетизмография,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капнография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ЭКГ-монитор</a:t>
                      </a: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АД, ЧСС, </a:t>
                      </a:r>
                      <a:r>
                        <a:rPr lang="en-US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SpO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 ЦВД, ЭКГ-монитор, ЭХОКГ, лабораторное обследование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АД,ЧСС, ЭКГ </a:t>
                      </a:r>
                    </a:p>
                    <a:p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Холтер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ЭКГ </a:t>
                      </a:r>
                    </a:p>
                    <a:p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УЗДГ БЦА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532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ПДО (до 5 минут)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АРО РСЦ                            в 1-е сутки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Рентген-операционная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АРО РСЦ                      во 2-е сутки</a:t>
                      </a:r>
                      <a:endParaRPr lang="en-US" sz="10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Кардиология                (7- 10 дней)</a:t>
                      </a:r>
                      <a:endParaRPr lang="ru-RU" sz="1000" b="1" dirty="0">
                        <a:solidFill>
                          <a:srgbClr val="00206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716"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</a:t>
                      </a: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Диагностика и лечение </a:t>
                      </a: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Вмешательство</a:t>
                      </a: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 и реабилитация</a:t>
                      </a: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Лечение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реабилитация</a:t>
                      </a:r>
                    </a:p>
                  </a:txBody>
                  <a:tcPr marL="121920" marR="12192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52686">
                <a:tc>
                  <a:txBody>
                    <a:bodyPr/>
                    <a:lstStyle/>
                    <a:p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Мероприятия по оказанию медицинской помощи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Сбор анамнеза,</a:t>
                      </a:r>
                      <a:r>
                        <a:rPr lang="en-US" sz="1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осмотр пациента,  определение уровня КФК МВ и </a:t>
                      </a:r>
                      <a:r>
                        <a:rPr lang="ru-RU" sz="1000" dirty="0" err="1">
                          <a:latin typeface="Times New Roman" pitchFamily="18" charset="0"/>
                          <a:cs typeface="Times New Roman" pitchFamily="18" charset="0"/>
                        </a:rPr>
                        <a:t>тропонина</a:t>
                      </a: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Определение показаний к хирургическому лечению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Лабораторное обследование Эхокардиография Мониторирование ЭКГ                          Лечение: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антикоагулянты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бетаблокаторы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статины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solidFill>
                          <a:srgbClr val="00206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Коронарография и определение метода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реваскуляризации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миокарда: баллонная ангиопластика и стентирование,  определение показаний для коронарного шунтирования.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Бетаблокаторы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</a:t>
                      </a:r>
                      <a:r>
                        <a:rPr lang="ru-RU" sz="100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татины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Дезагреганты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Антикоагулянты,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Бетаблокаты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Ингибиторы АПФ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Статины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608</Words>
  <Application>Microsoft Office PowerPoint</Application>
  <PresentationFormat>Произвольный</PresentationFormat>
  <Paragraphs>106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Тема Office</vt:lpstr>
      <vt:lpstr>1_Тема Office</vt:lpstr>
      <vt:lpstr>2_Тема Office</vt:lpstr>
      <vt:lpstr> I уровень (ОКС без подъема сегмента ST  I 20.0 и I 21.4)  – профилактика, сортировка </vt:lpstr>
      <vt:lpstr> II уровень –сортировка, консервативное лечение ОКС без подъема сегмента ST  I 20.0 и I 21.4 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уровень (ОКС с подъемом сегмента ST - I 21)  – профилактика, сортировка</dc:title>
  <dc:creator>Ваньков Дмитрий Витальевич</dc:creator>
  <cp:lastModifiedBy>korovina</cp:lastModifiedBy>
  <cp:revision>3</cp:revision>
  <dcterms:created xsi:type="dcterms:W3CDTF">2024-05-29T07:28:19Z</dcterms:created>
  <dcterms:modified xsi:type="dcterms:W3CDTF">2024-05-29T09:13:04Z</dcterms:modified>
</cp:coreProperties>
</file>