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2" r:id="rId2"/>
    <p:sldId id="263" r:id="rId3"/>
    <p:sldId id="264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774EE-BBF9-4000-898C-D02FC8290CE5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EAF61C-73B6-40C0-A9CB-70059A6323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Задача на этом уровне</a:t>
            </a:r>
            <a:r>
              <a:rPr lang="ru-RU" baseline="0" dirty="0" smtClean="0"/>
              <a:t> – определить наличие или отсутствие инсульта без дифференцировки. В случае ОНМК – перевод на вышестоящий уровень.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6C64A7-E853-4AE5-B829-B21EB1235B5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5640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Ключевое звено – ПДО. Сортировка</a:t>
            </a:r>
            <a:r>
              <a:rPr lang="ru-RU" baseline="0" dirty="0" smtClean="0"/>
              <a:t> пациентов в ПДО – на госпитализацию идут только, у кого есть показания для </a:t>
            </a:r>
            <a:r>
              <a:rPr lang="ru-RU" baseline="0" dirty="0" err="1" smtClean="0"/>
              <a:t>тромболизиса</a:t>
            </a:r>
            <a:r>
              <a:rPr lang="ru-RU" baseline="0" dirty="0" smtClean="0"/>
              <a:t> и те кто не попал в «золотой» час. Пациенты , которым показано оперативное лечение и с геморрагические инсультами (включая САК) идут на следующий уровень. Крайне важна коммуникация с РСЦ.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6C64A7-E853-4AE5-B829-B21EB1235B5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50306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C64A7-E853-4AE5-B829-B21EB1235B5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AF3E-367E-4E05-94F9-B12B013E26C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8C12-22F2-4116-A293-B53756146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AF3E-367E-4E05-94F9-B12B013E26C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8C12-22F2-4116-A293-B53756146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AF3E-367E-4E05-94F9-B12B013E26C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8C12-22F2-4116-A293-B53756146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AF3E-367E-4E05-94F9-B12B013E26C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8C12-22F2-4116-A293-B53756146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AF3E-367E-4E05-94F9-B12B013E26C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8C12-22F2-4116-A293-B53756146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AF3E-367E-4E05-94F9-B12B013E26C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8C12-22F2-4116-A293-B53756146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AF3E-367E-4E05-94F9-B12B013E26C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8C12-22F2-4116-A293-B53756146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AF3E-367E-4E05-94F9-B12B013E26C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8C12-22F2-4116-A293-B53756146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AF3E-367E-4E05-94F9-B12B013E26C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8C12-22F2-4116-A293-B53756146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AF3E-367E-4E05-94F9-B12B013E26C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8C12-22F2-4116-A293-B53756146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AF3E-367E-4E05-94F9-B12B013E26C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8C12-22F2-4116-A293-B53756146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CAF3E-367E-4E05-94F9-B12B013E26C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68C12-22F2-4116-A293-B53756146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ОНМК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уровень – профилактика, сортировка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98205832"/>
              </p:ext>
            </p:extLst>
          </p:nvPr>
        </p:nvGraphicFramePr>
        <p:xfrm>
          <a:off x="395536" y="980728"/>
          <a:ext cx="8208912" cy="5369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22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информирование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Асимметрия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лица, онемение конечностей, нарушение речи, потеря координации, резкая головная боль, нарушения зрения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Прогноз в случае своевременного</a:t>
                      </a:r>
                      <a:r>
                        <a:rPr lang="ru-RU" sz="14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лечения и без него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Информированное согласие на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транспортировку,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в случае нарушенного сознания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– консилиум, информирование законного представителя</a:t>
                      </a:r>
                      <a:endParaRPr lang="ru-RU" sz="1200" dirty="0" smtClean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измерение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АД, уровень холестерина,</a:t>
                      </a:r>
                      <a:r>
                        <a:rPr lang="ru-RU" sz="14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глюкозы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АД, ЧСС, 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SpO2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ЭКГ, глюкоза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крови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  <a:p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АД, ЧСС, 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SpO2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ЭКГ, глюкоза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крови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  <a:p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Доступ к мед услуге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ФАП, поликлиника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Автомобиль СМП, ФАП, ЦРБ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Автомобиль СМП, ФАП, ЦРБ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профилактика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диагностика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подготовка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Мероприятия по оказанию медицинской помощи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Здоровое питание, достаточный сон, отказ от вредных привычек, умеренная физическая нагрузка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defTabSz="1055908" fontAlgn="base">
                        <a:lnSpc>
                          <a:spcPct val="100000"/>
                        </a:lnSpc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defRPr/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Осмотр, оценка очагового дефицита,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общемозговых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симптомов,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шкале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GCS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pPr marL="0" lvl="0" indent="0" algn="just" defTabSz="1055908" fontAlgn="base">
                        <a:lnSpc>
                          <a:spcPct val="100000"/>
                        </a:lnSpc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defRPr/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шкале 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LAMS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  <a:p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Перевод на вышестоящий уровень</a:t>
                      </a:r>
                    </a:p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Мероприятия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восстановлению и поддержанию  жизненно-важных функций</a:t>
                      </a:r>
                      <a:r>
                        <a:rPr lang="ru-RU" sz="14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(гемодинамика, дыхание), профилактика осложнений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6632"/>
            <a:ext cx="82089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ОНМК по геморрагическому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типу (</a:t>
            </a: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уровень –сортировка, консервативное лечение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45568625"/>
              </p:ext>
            </p:extLst>
          </p:nvPr>
        </p:nvGraphicFramePr>
        <p:xfrm>
          <a:off x="323528" y="764704"/>
          <a:ext cx="8352930" cy="51074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1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569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705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82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5851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информирование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прогноз 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лечении  и без него, необходимость перевода  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 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уровень .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Получение информированного согласия на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лечение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Информирование о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сроках нахождения в реанимации, возможных осложнениях, прогнозе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Прогноз при проведении реабилитации и без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нее, сроки нахождения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стационаре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измерение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СКТ, </a:t>
                      </a: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СКТ-ангиография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УЗДГ 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БЦА,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биохимия крови, общий анализ крови, коагулограмма, шкала </a:t>
                      </a: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NIHSS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GCS,</a:t>
                      </a:r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Hunt-Hess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АД, ЧСС, 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SpO2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ЭКГ, глюкоза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крови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  <a:p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Мониторинг очаговой симптоматики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СКТ-контроль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GCS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АД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ЧСС,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ЧД, газы крови, КЩС, биохимия крови, общий анализ крови, коагулограмма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биохимия крови, общий анализ крови, коагулограмма, УЗИ сердца, шкала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Ренкин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нутрутивный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статус</a:t>
                      </a:r>
                      <a:endParaRPr lang="ru-RU" sz="12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доступ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ПДО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ПСО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ОРИТ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ПСО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ОРИТ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ПСО 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Отделение неврологии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диагностика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подготовка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вмешательство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Реабилитация и лечение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Мероприятия по оказанию медицинской помощи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defTabSz="1055908" fontAlgn="base">
                        <a:lnSpc>
                          <a:spcPct val="100000"/>
                        </a:lnSpc>
                        <a:spcAft>
                          <a:spcPct val="0"/>
                        </a:spcAft>
                        <a:buClr>
                          <a:srgbClr val="6FB7D7"/>
                        </a:buClr>
                        <a:buSzPct val="110000"/>
                        <a:defRPr/>
                      </a:pP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отбор </a:t>
                      </a:r>
                      <a:r>
                        <a:rPr lang="ru-RU" sz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пациентов для перевода на </a:t>
                      </a:r>
                      <a:r>
                        <a:rPr lang="en-US" sz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 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уровень, консультация невролога  ЦЭМП и нейрохирурга 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Нормализация жизненно-важных функций (гемодинамика, дыхание)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Консервативное лечение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Медикаментозная терапия, реабилитация функции глотания, мобильности, ЛФК, массаж, реабилитация моторики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уровень –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ОНМК по геморрагическому типу хирургическое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лечение (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61398483"/>
              </p:ext>
            </p:extLst>
          </p:nvPr>
        </p:nvGraphicFramePr>
        <p:xfrm>
          <a:off x="251520" y="747484"/>
          <a:ext cx="8640961" cy="5239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014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881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8417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673404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информирование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прогноз при лечении и без него, технология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оперативного лечения, в случае нарушенного сознания</a:t>
                      </a:r>
                      <a:r>
                        <a:rPr lang="ru-RU" sz="10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– консилиум, информирование законного представителя</a:t>
                      </a:r>
                      <a:endParaRPr lang="ru-RU" sz="1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Получение информированного согласия, необходимости оперативного лечения, прогноз при проведении операции и без нее, возможные осложнения</a:t>
                      </a:r>
                      <a:endParaRPr lang="ru-RU" sz="1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Беседа с анестезиологом, возможные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осложнения анестезии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Информирование о</a:t>
                      </a:r>
                      <a:r>
                        <a:rPr lang="ru-RU" sz="10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сроках нахождения в реанимации, возможных осложнениях, прогнозе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 необходимости диспансерного наблюдения и постоянной медикаментозной терапии, направленной на улучшение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прогноза, необходимость</a:t>
                      </a:r>
                      <a:r>
                        <a:rPr lang="ru-RU" sz="10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реабилитации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измерение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АД, ЧСС, </a:t>
                      </a:r>
                      <a:r>
                        <a:rPr lang="en-US" sz="10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SpO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2,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ЭКГ, </a:t>
                      </a:r>
                      <a:r>
                        <a:rPr lang="ru-RU" sz="1000" b="0" dirty="0" err="1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СКТ-ангиография</a:t>
                      </a:r>
                      <a:r>
                        <a:rPr lang="ru-RU" sz="1000" b="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оценка по шкалам </a:t>
                      </a:r>
                      <a:r>
                        <a:rPr lang="en-US" sz="1000" b="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GCS, Hunt-Hess</a:t>
                      </a:r>
                      <a:r>
                        <a:rPr lang="ru-RU" sz="1000" b="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000" b="0" baseline="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коагулограмма</a:t>
                      </a:r>
                      <a:endParaRPr lang="ru-RU" sz="1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АД, ЧСС, </a:t>
                      </a:r>
                      <a:r>
                        <a:rPr lang="en-US" sz="10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SpO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АД, ЧСС, </a:t>
                      </a:r>
                      <a:r>
                        <a:rPr lang="en-US" sz="1000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SpO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 плетизмография, </a:t>
                      </a:r>
                      <a:r>
                        <a:rPr lang="ru-RU" sz="10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ЭКГ-монитор</a:t>
                      </a:r>
                      <a:r>
                        <a:rPr lang="ru-RU" sz="1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0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капнография</a:t>
                      </a:r>
                      <a:endParaRPr lang="ru-RU" sz="10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Мониторинг очаговой симптоматики , </a:t>
                      </a:r>
                      <a:r>
                        <a:rPr lang="ru-RU" sz="10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СКТ-контроль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GCS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АД, ЧСС, ЧД, газы крови, КЩС, биохимия крови, общий анализ крови, коагулограмма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биохимия крови, общий анализ крови, коагулограмма, УЗИ сердца, шкала</a:t>
                      </a:r>
                      <a:r>
                        <a:rPr lang="ru-RU" sz="10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aseline="0" dirty="0" err="1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Ренкин</a:t>
                      </a:r>
                      <a:r>
                        <a:rPr lang="ru-RU" sz="10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000" baseline="0" dirty="0" err="1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нутритивный</a:t>
                      </a:r>
                      <a:r>
                        <a:rPr lang="ru-RU" sz="10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статус</a:t>
                      </a:r>
                      <a:endParaRPr lang="ru-RU" sz="10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61160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доступ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ПДО (до </a:t>
                      </a:r>
                      <a:r>
                        <a:rPr lang="ru-RU" sz="10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40 </a:t>
                      </a: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минут)</a:t>
                      </a:r>
                      <a:endParaRPr lang="ru-RU" sz="10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предоперационная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операционная</a:t>
                      </a:r>
                      <a:endParaRPr lang="ru-RU" sz="10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АРО РСЦ </a:t>
                      </a:r>
                      <a:endParaRPr lang="en-US" sz="10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1-2 суток)</a:t>
                      </a:r>
                      <a:endParaRPr lang="ru-RU" sz="10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нейрохирургия (21 </a:t>
                      </a: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дней)</a:t>
                      </a:r>
                      <a:endParaRPr lang="ru-RU" sz="10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7820"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диагностика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подготовка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вмешательство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Лечение и реабилитация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Лечение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 реабилитация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Мероприятия по оказанию медицинской помощи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Сбор анамнеза, определение показаний к хирургическому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лечению, необходимость перевода</a:t>
                      </a:r>
                      <a:r>
                        <a:rPr lang="ru-RU" sz="10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федеральный центр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Установка внутривенного катетера, подача кислорода, стабилизация гемодинамики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Оперативное</a:t>
                      </a:r>
                      <a:r>
                        <a:rPr lang="ru-RU" sz="10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лечение 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Нормализация</a:t>
                      </a:r>
                      <a:r>
                        <a:rPr lang="ru-RU" sz="10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ЖВФ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Гипотензивные, </a:t>
                      </a:r>
                      <a:r>
                        <a:rPr lang="ru-RU" sz="10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нейропротективные</a:t>
                      </a:r>
                      <a:r>
                        <a:rPr lang="ru-RU" sz="10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0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липидемические</a:t>
                      </a:r>
                      <a:endParaRPr lang="ru-RU" sz="10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664</Words>
  <Application>Microsoft Office PowerPoint</Application>
  <PresentationFormat>Экран (4:3)</PresentationFormat>
  <Paragraphs>85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korovina</dc:creator>
  <cp:lastModifiedBy>korovina</cp:lastModifiedBy>
  <cp:revision>49</cp:revision>
  <dcterms:created xsi:type="dcterms:W3CDTF">2024-05-27T05:14:50Z</dcterms:created>
  <dcterms:modified xsi:type="dcterms:W3CDTF">2024-05-29T09:16:07Z</dcterms:modified>
</cp:coreProperties>
</file>