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774EE-BBF9-4000-898C-D02FC8290CE5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AF61C-73B6-40C0-A9CB-70059A632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Задача на этом уровне</a:t>
            </a:r>
            <a:r>
              <a:rPr lang="ru-RU" baseline="0" dirty="0"/>
              <a:t> – определить наличие или отсутствие инсульта без дифференцировки. В случае ОНМК – перевод на вышестоящий уровень.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64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Ключевое звено – ПДО. Сортировка</a:t>
            </a:r>
            <a:r>
              <a:rPr lang="ru-RU" baseline="0" dirty="0"/>
              <a:t> пациентов в ПДО – на госпитализацию идут только, у кого есть показания для </a:t>
            </a:r>
            <a:r>
              <a:rPr lang="ru-RU" baseline="0" dirty="0" err="1"/>
              <a:t>тромболизиса</a:t>
            </a:r>
            <a:r>
              <a:rPr lang="ru-RU" baseline="0" dirty="0"/>
              <a:t> и те кто не попал в «золотой» час. Пациенты , которым показано оперативное лечение и с геморрагические инсультами (включая САК) идут на следующий уровень. Крайне важна коммуникация с РСЦ.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30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ОНМК</a:t>
            </a: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 профилактика, сортировка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5360277"/>
              </p:ext>
            </p:extLst>
          </p:nvPr>
        </p:nvGraphicFramePr>
        <p:xfrm>
          <a:off x="395536" y="980728"/>
          <a:ext cx="8208912" cy="536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Асимметрия лица, онемение конечностей, нарушение речи, потеря координации, резкая головная боль, нарушения зрения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в случае своевременного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лечения и без него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Информированное согласие на транспортировку,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случае нарушенного сознания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консилиум, информирование законного представителя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уровень холестерина,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глюкозы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SpO2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ЭКГ, глюкоза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SpO2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ЭКГ, глюкоза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 к мед услуге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ФАП, поликлиника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Автомобиль СМП, ФАП, ЦРБ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Автомобиль СМП, ФАП, ЦРБ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Здоровое питание, достаточный сон, отказ от вредных привычек, умеренная физическая нагрузка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Осмотр, оценка очагового дефицита,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общемозговых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симптомов, оценка по шкале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GCS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шкале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LAMS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 на вышестоящий уровень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восстановлению и поддержанию  жизненно-важных функций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(гемодинамика, дыхание), профилактика осложнений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ОНМК по ишемическому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типу (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63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–сортировка, консервативное лечение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8562998"/>
              </p:ext>
            </p:extLst>
          </p:nvPr>
        </p:nvGraphicFramePr>
        <p:xfrm>
          <a:off x="323528" y="764704"/>
          <a:ext cx="8352930" cy="582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2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85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Необходимость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тромболизиса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прогноз при его проведении и отсутствии согласия на проведение, необходимость перевода 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информированного согласия на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тромболизис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сроках нахождения в реанимации, возможных осложнениях, прогнозе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при проведении реабилитации и без нее, сроки нахождения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стационаре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СКТ-ангиография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УЗДГ БЦА, биохимия крови, общий анализ крови, коагулограмма, шкала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NIHSS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рентген ОГК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SpO2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ЭКГ, глюкоза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 очаговой симптоматики 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СКТ-контроль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АД, ЧСС, ЧД, газы крови, КЩС, биохимия крови, общий анализ крови, коагулограмма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биохимия крови, общий анализ крови, коагулограмма, УЗИ сердца, шкала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Ренкин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нутрутивный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статус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ПДО ПСО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ПДО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ПСО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ПДО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ПСО,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ОРИТ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ПСО,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неврологии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вмешательство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Реабилитация и лечение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Осмотр, оценка очагового дефицита,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общемозговых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симптомов, оценка по шкале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GCS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показаний для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тромболизиса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отбор пациентов для перевода на 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Нормализация жизненно-важных функций (гемодинамика, дыхание)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Тромболизис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консервативное лечение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Медикаментозная терапия, реабилитация функции глотания, мобильности, ЛФК, массаж, реабилитация моторики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 ОНМК по ишемическому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типу (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63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1398483"/>
              </p:ext>
            </p:extLst>
          </p:nvPr>
        </p:nvGraphicFramePr>
        <p:xfrm>
          <a:off x="251520" y="747484"/>
          <a:ext cx="8640961" cy="558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7340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прогноз при лечении и без него, технология оперативного лечения, в случае нарушенного сознания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консилиум, информирование законного представителя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Получение информированного согласия, необходимости оперативного лечения, прогноз при проведении операции и без нее, возможные осложнения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 с анестезиологом, возможные осложнения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сроках нахождения в реанимации, возможных осложнениях, прогнозе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необходимости диспансерного наблюдения и постоянной медикаментозной терапии, направленной на улучшение прогноза, необходимость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реабилитации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 ЭКГ, СКТ ГМ (</a:t>
                      </a:r>
                      <a:r>
                        <a:rPr lang="ru-RU" sz="1000" b="0" dirty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МРТ), </a:t>
                      </a:r>
                      <a:r>
                        <a:rPr lang="ru-RU" sz="1000" b="0" dirty="0" err="1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СКТ-ангиография</a:t>
                      </a:r>
                      <a:r>
                        <a:rPr lang="ru-RU" sz="1000" b="0" dirty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КТ-перфузия,</a:t>
                      </a:r>
                      <a:r>
                        <a:rPr lang="ru-RU" sz="1000" b="0" baseline="0" dirty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церебральная ангиография, оценка по шкалам </a:t>
                      </a:r>
                      <a:r>
                        <a:rPr lang="en-US" sz="1000" b="0" dirty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GCS, NIHSS, Aspects</a:t>
                      </a:r>
                      <a:r>
                        <a:rPr lang="ru-RU" sz="1000" b="0" dirty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коагулограмма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плетизмография,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ЭКГ-монитор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 очаговой симптоматики 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СКТ-контроль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АД, ЧСС, ЧД, газы крови, КЩС, биохимия крови, общий анализ крови, коагулограмма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биохимия крови, общий анализ крови, коагулограмма, УЗИ сердца, шкала</a:t>
                      </a: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Ренкин</a:t>
                      </a: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нутрутивный</a:t>
                      </a: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статус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16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ПДО (до 40 минут)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предоперационная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Рентген-операционная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АРО РСЦ </a:t>
                      </a:r>
                      <a:endParaRPr lang="en-US" sz="1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1-2 суток)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неврология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(10 дней)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82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вмешательство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 и реабилитация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реабилитация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 анамнеза, определение показаний к хирургическому лечению, определение показаний для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тромболизиса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выполнение ТЛТ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Установка внутривенного катетера, подача кислорода, стабилизация гемодинамики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Тромбэкстракция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продолжение ТЛТ 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антикоагулянты, нормализация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ЖВФ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Антикоагулянты, гипотензивные,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Статины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704</Words>
  <Application>Microsoft Office PowerPoint</Application>
  <PresentationFormat>Экран (4:3)</PresentationFormat>
  <Paragraphs>87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korovina</dc:creator>
  <cp:lastModifiedBy>korovina</cp:lastModifiedBy>
  <cp:revision>45</cp:revision>
  <dcterms:created xsi:type="dcterms:W3CDTF">2024-05-27T05:14:50Z</dcterms:created>
  <dcterms:modified xsi:type="dcterms:W3CDTF">2024-05-29T09:15:12Z</dcterms:modified>
</cp:coreProperties>
</file>